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7"/>
  </p:notesMasterIdLst>
  <p:sldIdLst>
    <p:sldId id="256" r:id="rId6"/>
  </p:sldIdLst>
  <p:sldSz cx="6858000" cy="9906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8C79CA-9845-8CE0-CFD4-BF05468E6CF6}" v="1780" dt="2024-09-27T12:45:04.1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263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01EDA3BC-6C6A-4E7B-B22B-4BF30FA7C1AD}" type="datetimeFigureOut">
              <a:rPr lang="en-GB" smtClean="0"/>
              <a:t>27/09/2024</a:t>
            </a:fld>
            <a:endParaRPr lang="en-GB"/>
          </a:p>
        </p:txBody>
      </p:sp>
      <p:sp>
        <p:nvSpPr>
          <p:cNvPr id="4" name="Slide Image Placeholder 3"/>
          <p:cNvSpPr>
            <a:spLocks noGrp="1" noRot="1" noChangeAspect="1"/>
          </p:cNvSpPr>
          <p:nvPr>
            <p:ph type="sldImg" idx="2"/>
          </p:nvPr>
        </p:nvSpPr>
        <p:spPr>
          <a:xfrm>
            <a:off x="2216150" y="1233488"/>
            <a:ext cx="2303463" cy="33289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311C74AA-6633-4FC5-982B-B857577C9402}" type="slidenum">
              <a:rPr lang="en-GB" smtClean="0"/>
              <a:t>‹#›</a:t>
            </a:fld>
            <a:endParaRPr lang="en-GB"/>
          </a:p>
        </p:txBody>
      </p:sp>
    </p:spTree>
    <p:extLst>
      <p:ext uri="{BB962C8B-B14F-4D97-AF65-F5344CB8AC3E}">
        <p14:creationId xmlns:p14="http://schemas.microsoft.com/office/powerpoint/2010/main" val="14771510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11C74AA-6633-4FC5-982B-B857577C9402}" type="slidenum">
              <a:rPr lang="en-GB" smtClean="0"/>
              <a:t>1</a:t>
            </a:fld>
            <a:endParaRPr lang="en-GB"/>
          </a:p>
        </p:txBody>
      </p:sp>
    </p:spTree>
    <p:extLst>
      <p:ext uri="{BB962C8B-B14F-4D97-AF65-F5344CB8AC3E}">
        <p14:creationId xmlns:p14="http://schemas.microsoft.com/office/powerpoint/2010/main" val="27394790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2E59F029-390A-470E-A91D-77EA9D2D1019}" type="datetimeFigureOut">
              <a:rPr lang="en-GB" smtClean="0"/>
              <a:t>27/09/2024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1299050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59F029-390A-470E-A91D-77EA9D2D1019}" type="datetimeFigureOut">
              <a:rPr lang="en-GB" smtClean="0"/>
              <a:t>27/09/2024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3384243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59F029-390A-470E-A91D-77EA9D2D1019}" type="datetimeFigureOut">
              <a:rPr lang="en-GB" smtClean="0"/>
              <a:t>27/09/2024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450643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E59F029-390A-470E-A91D-77EA9D2D1019}" type="datetimeFigureOut">
              <a:rPr lang="en-GB" smtClean="0"/>
              <a:t>27/09/2024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4136899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E59F029-390A-470E-A91D-77EA9D2D1019}" type="datetimeFigureOut">
              <a:rPr lang="en-GB" smtClean="0"/>
              <a:t>27/09/2024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1145418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E59F029-390A-470E-A91D-77EA9D2D1019}" type="datetimeFigureOut">
              <a:rPr lang="en-GB" smtClean="0"/>
              <a:t>27/09/2024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3977636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59F029-390A-470E-A91D-77EA9D2D1019}" type="datetimeFigureOut">
              <a:rPr lang="en-GB" smtClean="0"/>
              <a:t>27/09/2024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1971654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E59F029-390A-470E-A91D-77EA9D2D1019}" type="datetimeFigureOut">
              <a:rPr lang="en-GB" smtClean="0"/>
              <a:t>27/09/2024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938145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E59F029-390A-470E-A91D-77EA9D2D1019}" type="datetimeFigureOut">
              <a:rPr lang="en-GB" smtClean="0"/>
              <a:t>27/09/2024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3614330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59F029-390A-470E-A91D-77EA9D2D1019}" type="datetimeFigureOut">
              <a:rPr lang="en-GB" smtClean="0"/>
              <a:t>27/09/2024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2581817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59F029-390A-470E-A91D-77EA9D2D1019}" type="datetimeFigureOut">
              <a:rPr lang="en-GB" smtClean="0"/>
              <a:t>27/09/2024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2183119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2E59F029-390A-470E-A91D-77EA9D2D1019}" type="datetimeFigureOut">
              <a:rPr lang="en-GB" smtClean="0"/>
              <a:t>27/09/2024</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0D5FE93C-1D31-4569-AD4F-D7530CA42E70}" type="slidenum">
              <a:rPr lang="en-GB" smtClean="0"/>
              <a:t>‹#›</a:t>
            </a:fld>
            <a:endParaRPr lang="en-GB"/>
          </a:p>
        </p:txBody>
      </p:sp>
    </p:spTree>
    <p:extLst>
      <p:ext uri="{BB962C8B-B14F-4D97-AF65-F5344CB8AC3E}">
        <p14:creationId xmlns:p14="http://schemas.microsoft.com/office/powerpoint/2010/main" val="1173260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5B63C64-F2A9-4187-9309-30D4F2CECBC7}"/>
              </a:ext>
            </a:extLst>
          </p:cNvPr>
          <p:cNvPicPr>
            <a:picLocks noChangeAspect="1"/>
          </p:cNvPicPr>
          <p:nvPr/>
        </p:nvPicPr>
        <p:blipFill>
          <a:blip r:embed="rId3"/>
          <a:stretch>
            <a:fillRect/>
          </a:stretch>
        </p:blipFill>
        <p:spPr>
          <a:xfrm>
            <a:off x="0" y="26617"/>
            <a:ext cx="6858000" cy="1694250"/>
          </a:xfrm>
          <a:prstGeom prst="rect">
            <a:avLst/>
          </a:prstGeom>
        </p:spPr>
      </p:pic>
      <p:sp>
        <p:nvSpPr>
          <p:cNvPr id="11" name="TextBox 10">
            <a:extLst>
              <a:ext uri="{FF2B5EF4-FFF2-40B4-BE49-F238E27FC236}">
                <a16:creationId xmlns:a16="http://schemas.microsoft.com/office/drawing/2014/main" id="{CC314DD6-424C-459A-AD04-0E8E2DDFCF36}"/>
              </a:ext>
            </a:extLst>
          </p:cNvPr>
          <p:cNvSpPr txBox="1"/>
          <p:nvPr/>
        </p:nvSpPr>
        <p:spPr>
          <a:xfrm>
            <a:off x="-115887" y="26617"/>
            <a:ext cx="6858000" cy="1015663"/>
          </a:xfrm>
          <a:prstGeom prst="rect">
            <a:avLst/>
          </a:prstGeom>
          <a:noFill/>
          <a:ln>
            <a:noFill/>
          </a:ln>
        </p:spPr>
        <p:txBody>
          <a:bodyPr wrap="square">
            <a:spAutoFit/>
          </a:bodyPr>
          <a:lstStyle/>
          <a:p>
            <a:pPr algn="ctr"/>
            <a:r>
              <a:rPr lang="en-GB" sz="4800">
                <a:ln w="19050" cap="flat" cmpd="sng" algn="ctr">
                  <a:solidFill>
                    <a:srgbClr val="99CCFF"/>
                  </a:solidFill>
                  <a:prstDash val="solid"/>
                  <a:round/>
                </a:ln>
                <a:solidFill>
                  <a:srgbClr val="0066CC"/>
                </a:solidFill>
                <a:effectLst>
                  <a:outerShdw dist="35941" dir="2700000" algn="ctr">
                    <a:srgbClr val="990000"/>
                  </a:outerShdw>
                </a:effectLst>
                <a:latin typeface="Impact" panose="020B0806030902050204" pitchFamily="34" charset="0"/>
                <a:ea typeface="Calibri" panose="020F0502020204030204" pitchFamily="34" charset="0"/>
              </a:rPr>
              <a:t>  Haselor</a:t>
            </a:r>
            <a:r>
              <a:rPr lang="en-GB" sz="6000">
                <a:ln w="19050" cap="flat" cmpd="sng" algn="ctr">
                  <a:solidFill>
                    <a:srgbClr val="99CCFF"/>
                  </a:solidFill>
                  <a:prstDash val="solid"/>
                  <a:round/>
                </a:ln>
                <a:solidFill>
                  <a:srgbClr val="0066CC"/>
                </a:solidFill>
                <a:effectLst>
                  <a:outerShdw dist="35941" dir="2700000" algn="ctr">
                    <a:srgbClr val="990000"/>
                  </a:outerShdw>
                </a:effectLst>
                <a:latin typeface="Impact" panose="020B0806030902050204" pitchFamily="34" charset="0"/>
                <a:ea typeface="Calibri" panose="020F0502020204030204" pitchFamily="34" charset="0"/>
              </a:rPr>
              <a:t>  </a:t>
            </a:r>
            <a:r>
              <a:rPr lang="en-GB" sz="3600">
                <a:ln w="19050" cap="flat" cmpd="sng" algn="ctr">
                  <a:solidFill>
                    <a:srgbClr val="99CCFF"/>
                  </a:solidFill>
                  <a:prstDash val="solid"/>
                  <a:round/>
                </a:ln>
                <a:solidFill>
                  <a:srgbClr val="0066CC"/>
                </a:solidFill>
                <a:effectLst>
                  <a:outerShdw dist="35941" dir="2700000" algn="ctr">
                    <a:srgbClr val="990000"/>
                  </a:outerShdw>
                </a:effectLst>
                <a:latin typeface="Impact" panose="020B0806030902050204" pitchFamily="34" charset="0"/>
                <a:ea typeface="Calibri" panose="020F0502020204030204" pitchFamily="34" charset="0"/>
              </a:rPr>
              <a:t>to</a:t>
            </a:r>
            <a:r>
              <a:rPr lang="en-GB" sz="6000">
                <a:ln w="19050" cap="flat" cmpd="sng" algn="ctr">
                  <a:solidFill>
                    <a:srgbClr val="99CCFF"/>
                  </a:solidFill>
                  <a:prstDash val="solid"/>
                  <a:round/>
                </a:ln>
                <a:solidFill>
                  <a:srgbClr val="0066CC"/>
                </a:solidFill>
                <a:effectLst>
                  <a:outerShdw dist="35941" dir="2700000" algn="ctr">
                    <a:srgbClr val="990000"/>
                  </a:outerShdw>
                </a:effectLst>
                <a:latin typeface="Impact" panose="020B0806030902050204" pitchFamily="34" charset="0"/>
                <a:ea typeface="Calibri" panose="020F0502020204030204" pitchFamily="34" charset="0"/>
              </a:rPr>
              <a:t>   </a:t>
            </a:r>
            <a:r>
              <a:rPr lang="en-GB" sz="4800">
                <a:ln w="19050" cap="flat" cmpd="sng" algn="ctr">
                  <a:solidFill>
                    <a:srgbClr val="99CCFF"/>
                  </a:solidFill>
                  <a:prstDash val="solid"/>
                  <a:round/>
                </a:ln>
                <a:solidFill>
                  <a:srgbClr val="0066CC"/>
                </a:solidFill>
                <a:effectLst>
                  <a:outerShdw dist="35941" dir="2700000" algn="ctr">
                    <a:srgbClr val="990000"/>
                  </a:outerShdw>
                </a:effectLst>
                <a:latin typeface="Impact" panose="020B0806030902050204" pitchFamily="34" charset="0"/>
                <a:ea typeface="Calibri" panose="020F0502020204030204" pitchFamily="34" charset="0"/>
              </a:rPr>
              <a:t>Home</a:t>
            </a:r>
            <a:endParaRPr lang="en-GB" sz="4800"/>
          </a:p>
        </p:txBody>
      </p:sp>
      <p:pic>
        <p:nvPicPr>
          <p:cNvPr id="12" name="Picture 11">
            <a:extLst>
              <a:ext uri="{FF2B5EF4-FFF2-40B4-BE49-F238E27FC236}">
                <a16:creationId xmlns:a16="http://schemas.microsoft.com/office/drawing/2014/main" id="{BBCCEA57-CD08-45FC-AEF8-23ABFA433B6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36298" y="982881"/>
            <a:ext cx="511261" cy="582256"/>
          </a:xfrm>
          <a:prstGeom prst="rect">
            <a:avLst/>
          </a:prstGeom>
          <a:noFill/>
        </p:spPr>
      </p:pic>
      <p:sp>
        <p:nvSpPr>
          <p:cNvPr id="13" name="Text Box 2">
            <a:extLst>
              <a:ext uri="{FF2B5EF4-FFF2-40B4-BE49-F238E27FC236}">
                <a16:creationId xmlns:a16="http://schemas.microsoft.com/office/drawing/2014/main" id="{E8001796-FA70-4379-B89F-94BAFB4E50CC}"/>
              </a:ext>
            </a:extLst>
          </p:cNvPr>
          <p:cNvSpPr txBox="1">
            <a:spLocks noChangeArrowheads="1"/>
          </p:cNvSpPr>
          <p:nvPr/>
        </p:nvSpPr>
        <p:spPr bwMode="auto">
          <a:xfrm>
            <a:off x="-40059" y="1721692"/>
            <a:ext cx="2162095" cy="6108467"/>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a:r>
              <a:rPr lang="en-GB" sz="1000" b="1" u="sng" dirty="0">
                <a:solidFill>
                  <a:srgbClr val="FF0000"/>
                </a:solidFill>
                <a:latin typeface="Twinkl Cursive Looped"/>
                <a:cs typeface="Times New Roman"/>
              </a:rPr>
              <a:t>Diary Dates</a:t>
            </a:r>
            <a:endParaRPr lang="en-GB" sz="1000" dirty="0">
              <a:latin typeface="Twinkl Cursive Looped"/>
              <a:ea typeface="Calibri"/>
              <a:cs typeface="Times New Roman"/>
            </a:endParaRPr>
          </a:p>
          <a:p>
            <a:pPr algn="ctr"/>
            <a:r>
              <a:rPr lang="en-GB" sz="1000" b="1" dirty="0">
                <a:latin typeface="Twinkl Cursive Looped"/>
                <a:ea typeface="Calibri"/>
                <a:cs typeface="Times New Roman"/>
              </a:rPr>
              <a:t>Monday 30th September</a:t>
            </a:r>
            <a:endParaRPr lang="en-GB" sz="1000" b="1" dirty="0">
              <a:latin typeface="Twinkl Cursive Looped" panose="02000000000000000000" pitchFamily="2" charset="0"/>
              <a:ea typeface="Calibri" panose="020F0502020204030204" pitchFamily="34" charset="0"/>
              <a:cs typeface="Times New Roman" panose="02020603050405020304" pitchFamily="18" charset="0"/>
            </a:endParaRPr>
          </a:p>
          <a:p>
            <a:pPr algn="ctr"/>
            <a:r>
              <a:rPr lang="en-GB" sz="1000" dirty="0">
                <a:latin typeface="Twinkl Cursive Looped"/>
                <a:ea typeface="Calibri"/>
                <a:cs typeface="Times New Roman"/>
              </a:rPr>
              <a:t>Year 6 Muddy Monday session 4 –Afternoon</a:t>
            </a:r>
          </a:p>
          <a:p>
            <a:pPr algn="ctr"/>
            <a:r>
              <a:rPr lang="en-GB" sz="1000" b="1" dirty="0">
                <a:latin typeface="Twinkl Cursive Looped"/>
                <a:ea typeface="Calibri" panose="020F0502020204030204" pitchFamily="34" charset="0"/>
                <a:cs typeface="Times New Roman"/>
              </a:rPr>
              <a:t>Tuesday 1st October</a:t>
            </a:r>
          </a:p>
          <a:p>
            <a:pPr algn="ctr"/>
            <a:r>
              <a:rPr lang="en-GB" sz="1000" dirty="0">
                <a:latin typeface="Twinkl Cursive Looped"/>
                <a:ea typeface="Calibri" panose="020F0502020204030204" pitchFamily="34" charset="0"/>
                <a:cs typeface="Times New Roman"/>
              </a:rPr>
              <a:t>Parent  / Teacher meetings </a:t>
            </a:r>
          </a:p>
          <a:p>
            <a:pPr algn="ctr"/>
            <a:r>
              <a:rPr lang="en-GB" sz="1000" dirty="0">
                <a:latin typeface="Twinkl Cursive Looped"/>
                <a:ea typeface="Calibri" panose="020F0502020204030204" pitchFamily="34" charset="0"/>
                <a:cs typeface="Times New Roman"/>
              </a:rPr>
              <a:t>3.30-6.00pm in the hall</a:t>
            </a:r>
          </a:p>
          <a:p>
            <a:pPr algn="ctr"/>
            <a:r>
              <a:rPr lang="en-GB" sz="1000" b="1" dirty="0">
                <a:latin typeface="Twinkl Cursive Looped"/>
                <a:ea typeface="Calibri" panose="020F0502020204030204" pitchFamily="34" charset="0"/>
                <a:cs typeface="Times New Roman"/>
              </a:rPr>
              <a:t>Wednesday 2</a:t>
            </a:r>
            <a:r>
              <a:rPr lang="en-GB" sz="1000" b="1" baseline="30000" dirty="0">
                <a:latin typeface="Twinkl Cursive Looped"/>
                <a:ea typeface="Calibri" panose="020F0502020204030204" pitchFamily="34" charset="0"/>
                <a:cs typeface="Times New Roman"/>
              </a:rPr>
              <a:t>nd</a:t>
            </a:r>
            <a:r>
              <a:rPr lang="en-GB" sz="1000" b="1" dirty="0">
                <a:latin typeface="Twinkl Cursive Looped"/>
                <a:ea typeface="Calibri" panose="020F0502020204030204" pitchFamily="34" charset="0"/>
                <a:cs typeface="Times New Roman"/>
              </a:rPr>
              <a:t> October</a:t>
            </a:r>
          </a:p>
          <a:p>
            <a:pPr algn="ctr"/>
            <a:r>
              <a:rPr lang="en-GB" sz="1000" dirty="0">
                <a:latin typeface="Twinkl Cursive Looped"/>
                <a:ea typeface="Calibri" panose="020F0502020204030204" pitchFamily="34" charset="0"/>
                <a:cs typeface="Times New Roman"/>
              </a:rPr>
              <a:t>Class 4 Bake Sale for Class funds- breaktime </a:t>
            </a:r>
          </a:p>
          <a:p>
            <a:pPr algn="ctr"/>
            <a:r>
              <a:rPr lang="en-GB" sz="1000" dirty="0">
                <a:latin typeface="Twinkl Cursive Looped"/>
                <a:ea typeface="Calibri" panose="020F0502020204030204" pitchFamily="34" charset="0"/>
                <a:cs typeface="Times New Roman"/>
              </a:rPr>
              <a:t>Class 3 Swimming Session pm</a:t>
            </a:r>
          </a:p>
          <a:p>
            <a:pPr algn="ctr"/>
            <a:r>
              <a:rPr lang="en-GB" sz="1000" b="1" dirty="0">
                <a:latin typeface="Twinkl Cursive Looped"/>
                <a:ea typeface="Calibri" panose="020F0502020204030204" pitchFamily="34" charset="0"/>
                <a:cs typeface="Times New Roman"/>
              </a:rPr>
              <a:t>Thursday 3</a:t>
            </a:r>
            <a:r>
              <a:rPr lang="en-GB" sz="1000" b="1" baseline="30000" dirty="0">
                <a:latin typeface="Twinkl Cursive Looped"/>
                <a:ea typeface="Calibri" panose="020F0502020204030204" pitchFamily="34" charset="0"/>
                <a:cs typeface="Times New Roman"/>
              </a:rPr>
              <a:t>rd</a:t>
            </a:r>
            <a:r>
              <a:rPr lang="en-GB" sz="1000" b="1" dirty="0">
                <a:latin typeface="Twinkl Cursive Looped"/>
                <a:ea typeface="Calibri" panose="020F0502020204030204" pitchFamily="34" charset="0"/>
                <a:cs typeface="Times New Roman"/>
              </a:rPr>
              <a:t> October</a:t>
            </a:r>
          </a:p>
          <a:p>
            <a:pPr algn="ctr"/>
            <a:r>
              <a:rPr lang="en-GB" sz="1000" dirty="0">
                <a:latin typeface="Twinkl Cursive Looped"/>
                <a:ea typeface="Calibri" panose="020F0502020204030204" pitchFamily="34" charset="0"/>
                <a:cs typeface="Times New Roman"/>
              </a:rPr>
              <a:t>Parent / Teacher meetings</a:t>
            </a:r>
          </a:p>
          <a:p>
            <a:pPr algn="ctr"/>
            <a:r>
              <a:rPr lang="en-GB" sz="1000" dirty="0">
                <a:latin typeface="Twinkl Cursive Looped"/>
                <a:ea typeface="Calibri" panose="020F0502020204030204" pitchFamily="34" charset="0"/>
                <a:cs typeface="Times New Roman"/>
              </a:rPr>
              <a:t>3.30-6.00pm in the hall</a:t>
            </a:r>
          </a:p>
          <a:p>
            <a:pPr algn="ctr"/>
            <a:r>
              <a:rPr lang="en-GB" sz="1000" b="1" dirty="0">
                <a:solidFill>
                  <a:srgbClr val="FF0000"/>
                </a:solidFill>
                <a:latin typeface="Twinkl Cursive Looped"/>
                <a:ea typeface="Calibri" panose="020F0502020204030204" pitchFamily="34" charset="0"/>
                <a:cs typeface="Times New Roman"/>
              </a:rPr>
              <a:t>Friday 4</a:t>
            </a:r>
            <a:r>
              <a:rPr lang="en-GB" sz="1000" b="1" baseline="30000" dirty="0">
                <a:solidFill>
                  <a:srgbClr val="FF0000"/>
                </a:solidFill>
                <a:latin typeface="Twinkl Cursive Looped"/>
                <a:ea typeface="Calibri" panose="020F0502020204030204" pitchFamily="34" charset="0"/>
                <a:cs typeface="Times New Roman"/>
              </a:rPr>
              <a:t>th</a:t>
            </a:r>
            <a:r>
              <a:rPr lang="en-GB" sz="1000" b="1" dirty="0">
                <a:solidFill>
                  <a:srgbClr val="FF0000"/>
                </a:solidFill>
                <a:latin typeface="Twinkl Cursive Looped"/>
                <a:ea typeface="Calibri" panose="020F0502020204030204" pitchFamily="34" charset="0"/>
                <a:cs typeface="Times New Roman"/>
              </a:rPr>
              <a:t> October</a:t>
            </a:r>
          </a:p>
          <a:p>
            <a:pPr algn="ctr"/>
            <a:r>
              <a:rPr lang="en-GB" sz="1000" dirty="0">
                <a:solidFill>
                  <a:srgbClr val="FF0000"/>
                </a:solidFill>
                <a:latin typeface="Twinkl Cursive Looped"/>
                <a:ea typeface="Calibri" panose="020F0502020204030204" pitchFamily="34" charset="0"/>
                <a:cs typeface="Times New Roman"/>
              </a:rPr>
              <a:t>TRUST INSET DAY </a:t>
            </a:r>
            <a:br>
              <a:rPr lang="en-GB" sz="1000" dirty="0">
                <a:latin typeface="Twinkl Cursive Looped"/>
                <a:ea typeface="Calibri" panose="020F0502020204030204" pitchFamily="34" charset="0"/>
                <a:cs typeface="Times New Roman"/>
              </a:rPr>
            </a:br>
            <a:r>
              <a:rPr lang="en-GB" sz="1000" dirty="0">
                <a:solidFill>
                  <a:srgbClr val="FF0000"/>
                </a:solidFill>
                <a:latin typeface="Twinkl Cursive Looped"/>
                <a:ea typeface="Calibri" panose="020F0502020204030204" pitchFamily="34" charset="0"/>
                <a:cs typeface="Times New Roman"/>
              </a:rPr>
              <a:t>School Closed for all pupils.</a:t>
            </a:r>
          </a:p>
          <a:p>
            <a:pPr algn="ctr"/>
            <a:r>
              <a:rPr lang="en-GB" sz="1000" b="1" dirty="0">
                <a:latin typeface="Twinkl Cursive Looped"/>
                <a:ea typeface="Calibri" panose="020F0502020204030204" pitchFamily="34" charset="0"/>
                <a:cs typeface="Times New Roman"/>
              </a:rPr>
              <a:t>Monday 7</a:t>
            </a:r>
            <a:r>
              <a:rPr lang="en-GB" sz="1000" b="1" baseline="30000" dirty="0">
                <a:latin typeface="Twinkl Cursive Looped"/>
                <a:ea typeface="Calibri" panose="020F0502020204030204" pitchFamily="34" charset="0"/>
                <a:cs typeface="Times New Roman"/>
              </a:rPr>
              <a:t>th</a:t>
            </a:r>
            <a:r>
              <a:rPr lang="en-GB" sz="1000" b="1" dirty="0">
                <a:latin typeface="Twinkl Cursive Looped"/>
                <a:ea typeface="Calibri" panose="020F0502020204030204" pitchFamily="34" charset="0"/>
                <a:cs typeface="Times New Roman"/>
              </a:rPr>
              <a:t> October</a:t>
            </a:r>
          </a:p>
          <a:p>
            <a:pPr algn="ctr"/>
            <a:r>
              <a:rPr lang="en-GB" sz="1000" dirty="0">
                <a:latin typeface="Twinkl Cursive Looped"/>
                <a:ea typeface="Calibri" panose="020F0502020204030204" pitchFamily="34" charset="0"/>
                <a:cs typeface="Times New Roman"/>
              </a:rPr>
              <a:t>Year 6 Muddy Monday session 5- Afternoon</a:t>
            </a:r>
          </a:p>
          <a:p>
            <a:pPr algn="ctr"/>
            <a:r>
              <a:rPr lang="en-GB" sz="1000" b="1" dirty="0">
                <a:latin typeface="Twinkl Cursive Looped"/>
                <a:ea typeface="Calibri" panose="020F0502020204030204" pitchFamily="34" charset="0"/>
                <a:cs typeface="Times New Roman"/>
              </a:rPr>
              <a:t>W/C 7</a:t>
            </a:r>
            <a:r>
              <a:rPr lang="en-GB" sz="1000" b="1" baseline="30000" dirty="0">
                <a:latin typeface="Twinkl Cursive Looped"/>
                <a:ea typeface="Calibri" panose="020F0502020204030204" pitchFamily="34" charset="0"/>
                <a:cs typeface="Times New Roman"/>
              </a:rPr>
              <a:t>th</a:t>
            </a:r>
            <a:r>
              <a:rPr lang="en-GB" sz="1000" b="1" dirty="0">
                <a:latin typeface="Twinkl Cursive Looped"/>
                <a:ea typeface="Calibri" panose="020F0502020204030204" pitchFamily="34" charset="0"/>
                <a:cs typeface="Times New Roman"/>
              </a:rPr>
              <a:t> October </a:t>
            </a:r>
          </a:p>
          <a:p>
            <a:pPr algn="ctr"/>
            <a:r>
              <a:rPr lang="en-GB" sz="1000" dirty="0">
                <a:latin typeface="Twinkl Cursive Looped"/>
                <a:ea typeface="Calibri" panose="020F0502020204030204" pitchFamily="34" charset="0"/>
                <a:cs typeface="Times New Roman"/>
              </a:rPr>
              <a:t>Travelling Book Fair in school </a:t>
            </a:r>
            <a:br>
              <a:rPr lang="en-GB" sz="1000" dirty="0">
                <a:latin typeface="Twinkl Cursive Looped"/>
                <a:ea typeface="Calibri" panose="020F0502020204030204" pitchFamily="34" charset="0"/>
                <a:cs typeface="Times New Roman"/>
              </a:rPr>
            </a:br>
            <a:r>
              <a:rPr lang="en-GB" sz="1000" dirty="0">
                <a:latin typeface="Twinkl Cursive Looped"/>
                <a:ea typeface="Calibri" panose="020F0502020204030204" pitchFamily="34" charset="0"/>
                <a:cs typeface="Times New Roman"/>
              </a:rPr>
              <a:t>all week – in the hall after school until 4.30pm</a:t>
            </a:r>
          </a:p>
          <a:p>
            <a:pPr algn="ctr"/>
            <a:r>
              <a:rPr lang="en-GB" sz="1000" b="1" dirty="0">
                <a:latin typeface="Twinkl Cursive Looped"/>
                <a:ea typeface="Calibri" panose="020F0502020204030204" pitchFamily="34" charset="0"/>
                <a:cs typeface="Times New Roman"/>
              </a:rPr>
              <a:t>Wednesday 9</a:t>
            </a:r>
            <a:r>
              <a:rPr lang="en-GB" sz="1000" b="1" baseline="30000" dirty="0">
                <a:latin typeface="Twinkl Cursive Looped"/>
                <a:ea typeface="Calibri" panose="020F0502020204030204" pitchFamily="34" charset="0"/>
                <a:cs typeface="Times New Roman"/>
              </a:rPr>
              <a:t>th</a:t>
            </a:r>
            <a:r>
              <a:rPr lang="en-GB" sz="1000" b="1" dirty="0">
                <a:latin typeface="Twinkl Cursive Looped"/>
                <a:ea typeface="Calibri" panose="020F0502020204030204" pitchFamily="34" charset="0"/>
                <a:cs typeface="Times New Roman"/>
              </a:rPr>
              <a:t> October</a:t>
            </a:r>
          </a:p>
          <a:p>
            <a:pPr algn="ctr"/>
            <a:r>
              <a:rPr lang="en-GB" sz="1000" dirty="0">
                <a:latin typeface="Twinkl Cursive Looped"/>
                <a:ea typeface="Calibri" panose="020F0502020204030204" pitchFamily="34" charset="0"/>
                <a:cs typeface="Times New Roman"/>
              </a:rPr>
              <a:t>Class 3 Swimming Session pm</a:t>
            </a:r>
          </a:p>
          <a:p>
            <a:pPr algn="ctr"/>
            <a:r>
              <a:rPr lang="en-GB" sz="1000" b="1" dirty="0">
                <a:latin typeface="Twinkl Cursive Looped"/>
                <a:ea typeface="Calibri" panose="020F0502020204030204" pitchFamily="34" charset="0"/>
                <a:cs typeface="Times New Roman"/>
              </a:rPr>
              <a:t>Wednesday 9</a:t>
            </a:r>
            <a:r>
              <a:rPr lang="en-GB" sz="1000" b="1" baseline="30000" dirty="0">
                <a:latin typeface="Twinkl Cursive Looped"/>
                <a:ea typeface="Calibri" panose="020F0502020204030204" pitchFamily="34" charset="0"/>
                <a:cs typeface="Times New Roman"/>
              </a:rPr>
              <a:t>th</a:t>
            </a:r>
            <a:r>
              <a:rPr lang="en-GB" sz="1000" b="1" dirty="0">
                <a:latin typeface="Twinkl Cursive Looped"/>
                <a:ea typeface="Calibri" panose="020F0502020204030204" pitchFamily="34" charset="0"/>
                <a:cs typeface="Times New Roman"/>
              </a:rPr>
              <a:t> October </a:t>
            </a:r>
          </a:p>
          <a:p>
            <a:pPr algn="ctr"/>
            <a:r>
              <a:rPr lang="en-GB" sz="1000" dirty="0">
                <a:latin typeface="Twinkl Cursive Looped"/>
                <a:ea typeface="Calibri" panose="020F0502020204030204" pitchFamily="34" charset="0"/>
                <a:cs typeface="Times New Roman"/>
              </a:rPr>
              <a:t>School Harvest Assembly 2.30pm – parents invited.</a:t>
            </a:r>
          </a:p>
          <a:p>
            <a:pPr algn="ctr"/>
            <a:r>
              <a:rPr lang="en-GB" sz="1000" b="1" dirty="0">
                <a:latin typeface="Twinkl Cursive Looped"/>
                <a:ea typeface="Calibri" panose="020F0502020204030204" pitchFamily="34" charset="0"/>
                <a:cs typeface="Times New Roman"/>
              </a:rPr>
              <a:t>Monday 14th October </a:t>
            </a:r>
          </a:p>
          <a:p>
            <a:pPr algn="ctr"/>
            <a:r>
              <a:rPr lang="en-GB" sz="1000" dirty="0">
                <a:latin typeface="Twinkl Cursive Looped"/>
                <a:ea typeface="Calibri" panose="020F0502020204030204" pitchFamily="34" charset="0"/>
                <a:cs typeface="Times New Roman"/>
              </a:rPr>
              <a:t>Girls Football Tournament for years 3-6 at Alcester Town football club </a:t>
            </a:r>
          </a:p>
          <a:p>
            <a:pPr algn="ctr"/>
            <a:r>
              <a:rPr lang="en-GB" sz="1000" dirty="0">
                <a:latin typeface="Twinkl Cursive Looped"/>
                <a:cs typeface="Times New Roman"/>
              </a:rPr>
              <a:t>4-5pm- Please let the office know if your child is able to attend</a:t>
            </a:r>
            <a:endParaRPr lang="en-GB" sz="1000" dirty="0">
              <a:latin typeface="Twinkl Cursive Looped"/>
              <a:cs typeface="Calibri" panose="020F0502020204030204"/>
            </a:endParaRPr>
          </a:p>
          <a:p>
            <a:pPr algn="ctr"/>
            <a:r>
              <a:rPr lang="en-GB" sz="1000" b="1" dirty="0">
                <a:latin typeface="Twinkl Cursive Looped"/>
                <a:ea typeface="Calibri" panose="020F0502020204030204" pitchFamily="34" charset="0"/>
                <a:cs typeface="Times New Roman"/>
              </a:rPr>
              <a:t>Wednesday 16</a:t>
            </a:r>
            <a:r>
              <a:rPr lang="en-GB" sz="1000" b="1" baseline="30000" dirty="0">
                <a:latin typeface="Twinkl Cursive Looped"/>
                <a:ea typeface="Calibri" panose="020F0502020204030204" pitchFamily="34" charset="0"/>
                <a:cs typeface="Times New Roman"/>
              </a:rPr>
              <a:t>th</a:t>
            </a:r>
            <a:r>
              <a:rPr lang="en-GB" sz="1000" b="1" dirty="0">
                <a:latin typeface="Twinkl Cursive Looped"/>
                <a:ea typeface="Calibri" panose="020F0502020204030204" pitchFamily="34" charset="0"/>
                <a:cs typeface="Times New Roman"/>
              </a:rPr>
              <a:t> October</a:t>
            </a:r>
          </a:p>
          <a:p>
            <a:pPr algn="ctr"/>
            <a:r>
              <a:rPr lang="en-GB" sz="1000" dirty="0">
                <a:latin typeface="Twinkl Cursive Looped"/>
                <a:ea typeface="Calibri" panose="020F0502020204030204" pitchFamily="34" charset="0"/>
                <a:cs typeface="Times New Roman"/>
              </a:rPr>
              <a:t>Stone Laying Assembly – new starters since Sept 2023-paint and name your stone for the service -  parents may attend. </a:t>
            </a:r>
          </a:p>
          <a:p>
            <a:pPr algn="ctr"/>
            <a:endParaRPr lang="en-GB" sz="1150" dirty="0">
              <a:latin typeface="Twinkl Cursive Looped"/>
              <a:ea typeface="Calibri" panose="020F0502020204030204" pitchFamily="34" charset="0"/>
              <a:cs typeface="Times New Roman"/>
            </a:endParaRPr>
          </a:p>
          <a:p>
            <a:pPr algn="ctr"/>
            <a:endParaRPr lang="en-GB" sz="1150" dirty="0">
              <a:latin typeface="Twinkl Cursive Looped"/>
              <a:ea typeface="Calibri" panose="020F0502020204030204" pitchFamily="34" charset="0"/>
              <a:cs typeface="Times New Roman"/>
            </a:endParaRPr>
          </a:p>
          <a:p>
            <a:pPr algn="ctr"/>
            <a:r>
              <a:rPr lang="en-GB" sz="1150" dirty="0">
                <a:solidFill>
                  <a:srgbClr val="FF0000"/>
                </a:solidFill>
                <a:latin typeface="Twinkl Cursive Looped"/>
                <a:ea typeface="Calibri" panose="020F0502020204030204" pitchFamily="34" charset="0"/>
                <a:cs typeface="Times New Roman"/>
              </a:rPr>
              <a:t> </a:t>
            </a:r>
          </a:p>
          <a:p>
            <a:pPr algn="ctr"/>
            <a:endParaRPr lang="en-GB" sz="1150" dirty="0">
              <a:latin typeface="Twinkl Cursive Looped" panose="02000000000000000000" pitchFamily="2" charset="0"/>
              <a:ea typeface="Calibri" panose="020F0502020204030204" pitchFamily="34" charset="0"/>
              <a:cs typeface="Times New Roman" panose="02020603050405020304" pitchFamily="18" charset="0"/>
            </a:endParaRPr>
          </a:p>
          <a:p>
            <a:pPr algn="ctr"/>
            <a:endParaRPr lang="en-GB" sz="1150" dirty="0">
              <a:latin typeface="Twinkl Cursive Looped" panose="02000000000000000000" pitchFamily="2" charset="0"/>
              <a:ea typeface="Calibri" panose="020F0502020204030204" pitchFamily="34" charset="0"/>
              <a:cs typeface="Times New Roman" panose="02020603050405020304" pitchFamily="18" charset="0"/>
            </a:endParaRPr>
          </a:p>
          <a:p>
            <a:pPr algn="ctr"/>
            <a:endParaRPr lang="en-GB" sz="1200" dirty="0">
              <a:latin typeface="Twinkl Cursive Looped" panose="02000000000000000000" pitchFamily="2" charset="0"/>
              <a:ea typeface="Calibri" panose="020F0502020204030204" pitchFamily="34" charset="0"/>
              <a:cs typeface="Times New Roman" panose="02020603050405020304" pitchFamily="18" charset="0"/>
            </a:endParaRPr>
          </a:p>
          <a:p>
            <a:pPr algn="ctr"/>
            <a:endParaRPr lang="en-GB" sz="1200" dirty="0">
              <a:latin typeface="Twinkl Cursive Looped" panose="02000000000000000000" pitchFamily="2" charset="0"/>
              <a:ea typeface="Calibri" panose="020F0502020204030204" pitchFamily="34" charset="0"/>
              <a:cs typeface="Times New Roman" panose="02020603050405020304" pitchFamily="18" charset="0"/>
            </a:endParaRPr>
          </a:p>
          <a:p>
            <a:pPr algn="ctr"/>
            <a:endParaRPr lang="en-GB" sz="1200" dirty="0">
              <a:latin typeface="Twinkl Cursive Looped" panose="02000000000000000000" pitchFamily="2" charset="0"/>
              <a:ea typeface="Calibri" panose="020F0502020204030204" pitchFamily="34" charset="0"/>
              <a:cs typeface="Times New Roman" panose="02020603050405020304" pitchFamily="18" charset="0"/>
            </a:endParaRPr>
          </a:p>
          <a:p>
            <a:pPr algn="ctr"/>
            <a:endParaRPr lang="en-GB" sz="1200" dirty="0">
              <a:latin typeface="Twinkl Cursive Looped" panose="02000000000000000000" pitchFamily="2" charset="0"/>
              <a:ea typeface="Calibri" panose="020F0502020204030204" pitchFamily="34" charset="0"/>
              <a:cs typeface="Times New Roman" panose="02020603050405020304" pitchFamily="18" charset="0"/>
            </a:endParaRPr>
          </a:p>
          <a:p>
            <a:pPr algn="ctr"/>
            <a:endParaRPr lang="en-GB" sz="1200" dirty="0">
              <a:latin typeface="Twinkl Cursive Looped" panose="02000000000000000000" pitchFamily="2" charset="0"/>
              <a:ea typeface="Calibri" panose="020F0502020204030204" pitchFamily="34" charset="0"/>
              <a:cs typeface="Times New Roman" panose="02020603050405020304" pitchFamily="18" charset="0"/>
            </a:endParaRPr>
          </a:p>
          <a:p>
            <a:pPr algn="ctr"/>
            <a:endParaRPr lang="en-GB" sz="1200" dirty="0">
              <a:latin typeface="Twinkl Cursive Looped" panose="02000000000000000000" pitchFamily="2" charset="0"/>
              <a:ea typeface="Calibri" panose="020F0502020204030204" pitchFamily="34" charset="0"/>
              <a:cs typeface="Times New Roman" panose="02020603050405020304" pitchFamily="18" charset="0"/>
            </a:endParaRPr>
          </a:p>
          <a:p>
            <a:pPr algn="ctr"/>
            <a:endParaRPr lang="en-GB" sz="1200" dirty="0">
              <a:latin typeface="Twinkl Cursive Looped" panose="02000000000000000000" pitchFamily="2" charset="0"/>
              <a:ea typeface="Calibri" panose="020F0502020204030204" pitchFamily="34" charset="0"/>
              <a:cs typeface="Times New Roman" panose="02020603050405020304" pitchFamily="18" charset="0"/>
            </a:endParaRPr>
          </a:p>
          <a:p>
            <a:pPr algn="ctr"/>
            <a:endParaRPr lang="en-GB" sz="1200" b="1" dirty="0">
              <a:latin typeface="Twinkl Cursive Looped" panose="02000000000000000000" pitchFamily="2" charset="0"/>
              <a:ea typeface="Calibri" panose="020F0502020204030204" pitchFamily="34" charset="0"/>
              <a:cs typeface="Times New Roman" panose="02020603050405020304" pitchFamily="18" charset="0"/>
            </a:endParaRPr>
          </a:p>
          <a:p>
            <a:pPr algn="ctr"/>
            <a:endParaRPr lang="en-GB" sz="1020" dirty="0">
              <a:latin typeface="Twinkl Cursive Looped" panose="02000000000000000000" pitchFamily="2" charset="0"/>
              <a:ea typeface="Calibri" panose="020F0502020204030204" pitchFamily="34" charset="0"/>
              <a:cs typeface="Times New Roman" panose="02020603050405020304" pitchFamily="18" charset="0"/>
            </a:endParaRPr>
          </a:p>
          <a:p>
            <a:pPr algn="ctr"/>
            <a:endParaRPr lang="en-GB" sz="1100" dirty="0">
              <a:latin typeface="Twinkl Cursive Looped" panose="02000000000000000000" pitchFamily="2" charset="0"/>
              <a:ea typeface="Calibri" panose="020F0502020204030204" pitchFamily="34" charset="0"/>
              <a:cs typeface="Times New Roman" panose="02020603050405020304" pitchFamily="18" charset="0"/>
            </a:endParaRPr>
          </a:p>
          <a:p>
            <a:pPr algn="ctr"/>
            <a:endParaRPr lang="en-GB" sz="1100" dirty="0">
              <a:latin typeface="Twinkl Cursive Looped" panose="02000000000000000000" pitchFamily="2" charset="0"/>
              <a:ea typeface="Calibri" panose="020F0502020204030204" pitchFamily="34" charset="0"/>
              <a:cs typeface="Times New Roman" panose="02020603050405020304" pitchFamily="18" charset="0"/>
            </a:endParaRPr>
          </a:p>
          <a:p>
            <a:pPr algn="ctr"/>
            <a:endParaRPr lang="en-GB" sz="1100" dirty="0">
              <a:latin typeface="Twinkl Cursive Looped" panose="02000000000000000000" pitchFamily="2" charset="0"/>
              <a:ea typeface="Calibri" panose="020F0502020204030204" pitchFamily="34" charset="0"/>
              <a:cs typeface="Times New Roman" panose="02020603050405020304" pitchFamily="18" charset="0"/>
            </a:endParaRPr>
          </a:p>
          <a:p>
            <a:pPr algn="ctr"/>
            <a:endParaRPr lang="en-GB" sz="1100" dirty="0">
              <a:latin typeface="Twinkl Cursive Looped" panose="02000000000000000000" pitchFamily="2" charset="0"/>
              <a:ea typeface="Calibri" panose="020F0502020204030204" pitchFamily="34" charset="0"/>
              <a:cs typeface="Times New Roman" panose="02020603050405020304" pitchFamily="18" charset="0"/>
            </a:endParaRPr>
          </a:p>
          <a:p>
            <a:pPr algn="ctr"/>
            <a:endParaRPr lang="en-GB" sz="1100" dirty="0">
              <a:latin typeface="Twinkl Cursive Looped" panose="02000000000000000000" pitchFamily="2" charset="0"/>
              <a:ea typeface="Calibri" panose="020F0502020204030204" pitchFamily="34" charset="0"/>
              <a:cs typeface="Times New Roman" panose="02020603050405020304" pitchFamily="18" charset="0"/>
            </a:endParaRPr>
          </a:p>
          <a:p>
            <a:pPr algn="ctr"/>
            <a:endParaRPr lang="en-GB" sz="1100" dirty="0">
              <a:latin typeface="Twinkl Cursive Looped" panose="02000000000000000000" pitchFamily="2" charset="0"/>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C7F00FBB-3A2B-4341-8733-E0AB3ACD5B5A}"/>
              </a:ext>
            </a:extLst>
          </p:cNvPr>
          <p:cNvSpPr txBox="1"/>
          <p:nvPr/>
        </p:nvSpPr>
        <p:spPr>
          <a:xfrm>
            <a:off x="625297" y="1328218"/>
            <a:ext cx="1987550" cy="307777"/>
          </a:xfrm>
          <a:prstGeom prst="rect">
            <a:avLst/>
          </a:prstGeom>
          <a:noFill/>
        </p:spPr>
        <p:txBody>
          <a:bodyPr wrap="square" lIns="91440" tIns="45720" rIns="91440" bIns="45720" rtlCol="0" anchor="t">
            <a:spAutoFit/>
          </a:bodyPr>
          <a:lstStyle/>
          <a:p>
            <a:r>
              <a:rPr lang="en-GB" sz="1400" b="1" dirty="0"/>
              <a:t>Volume  4 -  Issue 4</a:t>
            </a:r>
            <a:endParaRPr lang="en-US" dirty="0"/>
          </a:p>
        </p:txBody>
      </p:sp>
      <p:sp>
        <p:nvSpPr>
          <p:cNvPr id="19" name="TextBox 18">
            <a:extLst>
              <a:ext uri="{FF2B5EF4-FFF2-40B4-BE49-F238E27FC236}">
                <a16:creationId xmlns:a16="http://schemas.microsoft.com/office/drawing/2014/main" id="{8335B018-B32A-45BA-B4C7-2CB7D5E4C20B}"/>
              </a:ext>
            </a:extLst>
          </p:cNvPr>
          <p:cNvSpPr txBox="1"/>
          <p:nvPr/>
        </p:nvSpPr>
        <p:spPr>
          <a:xfrm>
            <a:off x="4176016" y="1274998"/>
            <a:ext cx="2351064" cy="307777"/>
          </a:xfrm>
          <a:prstGeom prst="rect">
            <a:avLst/>
          </a:prstGeom>
          <a:noFill/>
        </p:spPr>
        <p:txBody>
          <a:bodyPr wrap="square" lIns="91440" tIns="45720" rIns="91440" bIns="45720" rtlCol="0" anchor="t">
            <a:spAutoFit/>
          </a:bodyPr>
          <a:lstStyle/>
          <a:p>
            <a:r>
              <a:rPr lang="en-GB" sz="1400" b="1" dirty="0"/>
              <a:t>Friday 27th September 2024</a:t>
            </a:r>
          </a:p>
        </p:txBody>
      </p:sp>
      <p:pic>
        <p:nvPicPr>
          <p:cNvPr id="25" name="Picture 24" descr="Mathletics | Product Reviews | EdSurge">
            <a:extLst>
              <a:ext uri="{FF2B5EF4-FFF2-40B4-BE49-F238E27FC236}">
                <a16:creationId xmlns:a16="http://schemas.microsoft.com/office/drawing/2014/main" id="{D4BE293B-F06E-4032-9075-9AD868D69E3E}"/>
              </a:ext>
            </a:extLst>
          </p:cNvPr>
          <p:cNvPicPr>
            <a:picLocks noChangeAspect="1"/>
          </p:cNvPicPr>
          <p:nvPr/>
        </p:nvPicPr>
        <p:blipFill>
          <a:blip r:embed="rId5" cstate="hqprint">
            <a:extLst>
              <a:ext uri="{28A0092B-C50C-407E-A947-70E740481C1C}">
                <a14:useLocalDpi xmlns:a14="http://schemas.microsoft.com/office/drawing/2010/main" val="0"/>
              </a:ext>
            </a:extLst>
          </a:blip>
          <a:srcRect t="16176" b="22060"/>
          <a:stretch>
            <a:fillRect/>
          </a:stretch>
        </p:blipFill>
        <p:spPr bwMode="auto">
          <a:xfrm>
            <a:off x="2606035" y="7877771"/>
            <a:ext cx="1201942" cy="369752"/>
          </a:xfrm>
          <a:prstGeom prst="rect">
            <a:avLst/>
          </a:prstGeom>
          <a:noFill/>
          <a:ln>
            <a:noFill/>
          </a:ln>
        </p:spPr>
      </p:pic>
      <p:sp>
        <p:nvSpPr>
          <p:cNvPr id="26" name="TextBox 25">
            <a:extLst>
              <a:ext uri="{FF2B5EF4-FFF2-40B4-BE49-F238E27FC236}">
                <a16:creationId xmlns:a16="http://schemas.microsoft.com/office/drawing/2014/main" id="{6E8CA57B-0460-4296-9D1B-3BD75CD4B17C}"/>
              </a:ext>
            </a:extLst>
          </p:cNvPr>
          <p:cNvSpPr txBox="1"/>
          <p:nvPr/>
        </p:nvSpPr>
        <p:spPr>
          <a:xfrm>
            <a:off x="2171697" y="7924877"/>
            <a:ext cx="2260628" cy="1923604"/>
          </a:xfrm>
          <a:prstGeom prst="rect">
            <a:avLst/>
          </a:prstGeom>
          <a:noFill/>
          <a:ln w="28575">
            <a:solidFill>
              <a:srgbClr val="0070C0"/>
            </a:solidFill>
          </a:ln>
        </p:spPr>
        <p:txBody>
          <a:bodyPr wrap="square" lIns="91440" tIns="45720" rIns="91440" bIns="45720" rtlCol="0" anchor="t">
            <a:spAutoFit/>
          </a:bodyPr>
          <a:lstStyle/>
          <a:p>
            <a:pPr algn="ctr"/>
            <a:br>
              <a:rPr lang="en-GB" dirty="0"/>
            </a:br>
            <a:r>
              <a:rPr lang="en-GB" sz="1300" b="1" u="sng" dirty="0">
                <a:solidFill>
                  <a:schemeClr val="accent1">
                    <a:lumMod val="75000"/>
                  </a:schemeClr>
                </a:solidFill>
                <a:latin typeface="Twinkl Cursive Looped" panose="02000000000000000000" pitchFamily="2" charset="0"/>
              </a:rPr>
              <a:t>Class Result</a:t>
            </a:r>
          </a:p>
          <a:p>
            <a:pPr algn="ctr"/>
            <a:r>
              <a:rPr lang="en-GB" sz="1300" dirty="0">
                <a:latin typeface="Twinkl Cursive Looped"/>
              </a:rPr>
              <a:t>1</a:t>
            </a:r>
            <a:r>
              <a:rPr lang="en-GB" sz="1300" baseline="30000" dirty="0">
                <a:latin typeface="Twinkl Cursive Looped"/>
              </a:rPr>
              <a:t>st </a:t>
            </a:r>
            <a:r>
              <a:rPr lang="en-GB" sz="1300" dirty="0">
                <a:latin typeface="Twinkl Cursive Looped"/>
              </a:rPr>
              <a:t>: Class 4- 21,840 points</a:t>
            </a:r>
          </a:p>
          <a:p>
            <a:pPr algn="ctr"/>
            <a:r>
              <a:rPr lang="en-GB" sz="1300" dirty="0">
                <a:latin typeface="Twinkl Cursive Looped"/>
              </a:rPr>
              <a:t>2</a:t>
            </a:r>
            <a:r>
              <a:rPr lang="en-GB" sz="1300" baseline="30000" dirty="0">
                <a:latin typeface="Twinkl Cursive Looped"/>
              </a:rPr>
              <a:t>nd </a:t>
            </a:r>
            <a:r>
              <a:rPr lang="en-GB" sz="1300" dirty="0">
                <a:latin typeface="Twinkl Cursive Looped"/>
              </a:rPr>
              <a:t>: Class 3- 16,490 points</a:t>
            </a:r>
          </a:p>
          <a:p>
            <a:pPr algn="ctr"/>
            <a:r>
              <a:rPr lang="en-GB" sz="1300" dirty="0">
                <a:latin typeface="Twinkl Cursive Looped"/>
              </a:rPr>
              <a:t>3rd : Class 2– 10,770 points</a:t>
            </a:r>
          </a:p>
          <a:p>
            <a:pPr algn="ctr"/>
            <a:r>
              <a:rPr lang="en-GB" sz="1300" b="1" u="sng" dirty="0">
                <a:solidFill>
                  <a:schemeClr val="accent1">
                    <a:lumMod val="75000"/>
                  </a:schemeClr>
                </a:solidFill>
                <a:latin typeface="Twinkl Cursive Looped"/>
              </a:rPr>
              <a:t>Mathletes Of The Week</a:t>
            </a:r>
            <a:endParaRPr lang="en-GB" sz="1300" dirty="0">
              <a:solidFill>
                <a:schemeClr val="accent1">
                  <a:lumMod val="75000"/>
                </a:schemeClr>
              </a:solidFill>
              <a:latin typeface="Calibri" panose="020F0502020204030204"/>
              <a:cs typeface="Calibri"/>
            </a:endParaRPr>
          </a:p>
          <a:p>
            <a:pPr algn="ctr"/>
            <a:r>
              <a:rPr lang="en-GB" sz="1200" dirty="0">
                <a:solidFill>
                  <a:srgbClr val="000000"/>
                </a:solidFill>
                <a:latin typeface="Twinkl Cursive Looped"/>
              </a:rPr>
              <a:t>Class</a:t>
            </a:r>
            <a:r>
              <a:rPr lang="en-GB" sz="1200" dirty="0">
                <a:latin typeface="Twinkl Cursive Looped"/>
              </a:rPr>
              <a:t> 2 : Santiago 1,930 pts </a:t>
            </a:r>
            <a:endParaRPr lang="en-GB" sz="1200" dirty="0">
              <a:ea typeface="Calibri"/>
              <a:cs typeface="Calibri"/>
            </a:endParaRPr>
          </a:p>
          <a:p>
            <a:pPr algn="ctr"/>
            <a:r>
              <a:rPr lang="en-GB" sz="1200" dirty="0">
                <a:latin typeface="Twinkl Cursive Looped"/>
              </a:rPr>
              <a:t>Class 3 : Ieuan 5,860pts</a:t>
            </a:r>
          </a:p>
          <a:p>
            <a:pPr algn="ctr"/>
            <a:r>
              <a:rPr lang="en-GB" sz="1200" dirty="0">
                <a:latin typeface="Twinkl Cursive Looped"/>
              </a:rPr>
              <a:t>Class 4: ,Poppy W 6,770pts</a:t>
            </a:r>
          </a:p>
        </p:txBody>
      </p:sp>
      <p:sp>
        <p:nvSpPr>
          <p:cNvPr id="6" name="Rectangle 5">
            <a:extLst>
              <a:ext uri="{FF2B5EF4-FFF2-40B4-BE49-F238E27FC236}">
                <a16:creationId xmlns:a16="http://schemas.microsoft.com/office/drawing/2014/main" id="{2962819A-C353-4089-B597-C9F994071110}"/>
              </a:ext>
            </a:extLst>
          </p:cNvPr>
          <p:cNvSpPr/>
          <p:nvPr/>
        </p:nvSpPr>
        <p:spPr>
          <a:xfrm>
            <a:off x="2081977" y="1633953"/>
            <a:ext cx="4778401" cy="5786199"/>
          </a:xfrm>
          <a:prstGeom prst="rect">
            <a:avLst/>
          </a:prstGeom>
          <a:noFill/>
        </p:spPr>
        <p:txBody>
          <a:bodyPr wrap="square" lIns="91440" tIns="45720" rIns="91440" bIns="45720" anchor="t">
            <a:spAutoFit/>
            <a:scene3d>
              <a:camera prst="orthographicFront"/>
              <a:lightRig rig="soft" dir="t">
                <a:rot lat="0" lon="0" rev="15600000"/>
              </a:lightRig>
            </a:scene3d>
            <a:sp3d extrusionH="57150" prstMaterial="softEdge">
              <a:bevelT w="25400" h="38100"/>
            </a:sp3d>
          </a:bodyPr>
          <a:lstStyle/>
          <a:p>
            <a:pPr algn="ctr"/>
            <a:r>
              <a:rPr lang="en-US" sz="1000" b="1" u="sng" cap="none" spc="0" dirty="0">
                <a:ln/>
                <a:solidFill>
                  <a:srgbClr val="FF0000"/>
                </a:solidFill>
                <a:effectLst/>
              </a:rPr>
              <a:t>Weekly update.</a:t>
            </a:r>
          </a:p>
          <a:p>
            <a:r>
              <a:rPr lang="en-US" sz="1000" dirty="0">
                <a:ln/>
                <a:latin typeface="Twinkl Cursive Looped"/>
                <a:cs typeface="Calibri"/>
              </a:rPr>
              <a:t>Dear Parents/Carers,</a:t>
            </a:r>
          </a:p>
          <a:p>
            <a:r>
              <a:rPr lang="en-US" sz="1000" dirty="0">
                <a:ln/>
                <a:latin typeface="Twinkl Cursive Looped"/>
                <a:ea typeface="Calibri"/>
                <a:cs typeface="Calibri"/>
              </a:rPr>
              <a:t>Thank you so much to everyone who supported our </a:t>
            </a:r>
            <a:r>
              <a:rPr lang="en-US" sz="1000" b="1" dirty="0">
                <a:ln/>
                <a:latin typeface="Twinkl Cursive Looped"/>
                <a:ea typeface="Calibri"/>
                <a:cs typeface="Calibri"/>
              </a:rPr>
              <a:t>Macmillan Coffee Morning</a:t>
            </a:r>
            <a:r>
              <a:rPr lang="en-US" sz="1000" dirty="0">
                <a:ln/>
                <a:latin typeface="Twinkl Cursive Looped"/>
                <a:ea typeface="Calibri"/>
                <a:cs typeface="Calibri"/>
              </a:rPr>
              <a:t> today at school. The donations of cakes were, incredible and the hall was continuously full all morning. It was lovely to see so many family members in the hall as well as </a:t>
            </a:r>
            <a:r>
              <a:rPr lang="en-US" sz="1000" dirty="0" err="1">
                <a:ln/>
                <a:latin typeface="Twinkl Cursive Looped"/>
                <a:ea typeface="Calibri"/>
                <a:cs typeface="Calibri"/>
              </a:rPr>
              <a:t>neighbours</a:t>
            </a:r>
            <a:r>
              <a:rPr lang="en-US" sz="1000" dirty="0">
                <a:ln/>
                <a:latin typeface="Twinkl Cursive Looped"/>
                <a:ea typeface="Calibri"/>
                <a:cs typeface="Calibri"/>
              </a:rPr>
              <a:t> and community members in school. It was a great charity event, and we are delighted to have raised approximately £427.55! Thank you as always for your continued support with these special events. </a:t>
            </a:r>
          </a:p>
          <a:p>
            <a:r>
              <a:rPr lang="en-US" sz="1000" dirty="0">
                <a:ln/>
                <a:latin typeface="Twinkl Cursive Looped"/>
                <a:ea typeface="Calibri"/>
                <a:cs typeface="Calibri"/>
              </a:rPr>
              <a:t>On Wednesday next week 2nd October, </a:t>
            </a:r>
            <a:r>
              <a:rPr lang="en-US" sz="1000" b="1" dirty="0">
                <a:ln/>
                <a:latin typeface="Twinkl Cursive Looped"/>
                <a:ea typeface="Calibri"/>
                <a:cs typeface="Calibri"/>
              </a:rPr>
              <a:t>Class 4 will be hosting their cake sale</a:t>
            </a:r>
            <a:r>
              <a:rPr lang="en-US" sz="1000" dirty="0">
                <a:ln/>
                <a:latin typeface="Twinkl Cursive Looped"/>
                <a:ea typeface="Calibri"/>
                <a:cs typeface="Calibri"/>
              </a:rPr>
              <a:t> at breaktime to raise money for class funds. Children can bring a £1 to spend on a cake in a named purse. We would be really grateful for donations of cakes for this fundraiser – they can be taken into the hall on the morning on.</a:t>
            </a:r>
            <a:br>
              <a:rPr lang="en-US" sz="1000" dirty="0">
                <a:ln/>
                <a:latin typeface="Twinkl Cursive Looped"/>
                <a:ea typeface="Calibri"/>
                <a:cs typeface="Calibri"/>
              </a:rPr>
            </a:br>
            <a:r>
              <a:rPr lang="en-US" sz="1000" dirty="0">
                <a:ln/>
                <a:latin typeface="Twinkl Cursive Looped"/>
                <a:ea typeface="Calibri"/>
                <a:cs typeface="Calibri"/>
              </a:rPr>
              <a:t>Next week we are hosting parent-teacher meetings on Tuesday and Thursday evenings from 3.30pm-6.00pm. Slots are available to book via MCAS and last for 10 minutes per child. </a:t>
            </a:r>
          </a:p>
          <a:p>
            <a:r>
              <a:rPr lang="en-US" sz="1000" dirty="0">
                <a:ln/>
                <a:latin typeface="Twinkl Cursive Looped"/>
                <a:ea typeface="Calibri"/>
                <a:cs typeface="Calibri"/>
              </a:rPr>
              <a:t>School will be hosting their </a:t>
            </a:r>
            <a:r>
              <a:rPr lang="en-US" sz="1000" b="1" dirty="0">
                <a:ln/>
                <a:latin typeface="Twinkl Cursive Looped"/>
                <a:ea typeface="Calibri"/>
                <a:cs typeface="Calibri"/>
              </a:rPr>
              <a:t>harvest assembly</a:t>
            </a:r>
            <a:r>
              <a:rPr lang="en-US" sz="1000" dirty="0">
                <a:ln/>
                <a:latin typeface="Twinkl Cursive Looped"/>
                <a:ea typeface="Calibri"/>
                <a:cs typeface="Calibri"/>
              </a:rPr>
              <a:t> on Wednesday 9th October 2.30pm. Children can bring donations of food for the Alcester Food Bank on the day- a list of items that the Food Bank are currently needing will be sent home today.</a:t>
            </a:r>
          </a:p>
          <a:p>
            <a:r>
              <a:rPr lang="en-US" sz="1000" dirty="0">
                <a:ln/>
                <a:latin typeface="Twinkl Cursive Looped"/>
                <a:cs typeface="Calibri"/>
              </a:rPr>
              <a:t>Do not forget, that on Friday 4th October, school will be closed to children as the staff have an </a:t>
            </a:r>
            <a:r>
              <a:rPr lang="en-US" sz="1000" b="1" dirty="0">
                <a:ln/>
                <a:latin typeface="Twinkl Cursive Looped"/>
                <a:cs typeface="Calibri"/>
              </a:rPr>
              <a:t>INSET day</a:t>
            </a:r>
            <a:r>
              <a:rPr lang="en-US" sz="1000" dirty="0">
                <a:ln/>
                <a:latin typeface="Twinkl Cursive Looped"/>
                <a:cs typeface="Calibri"/>
              </a:rPr>
              <a:t> to attend at Tudor Grange Academy </a:t>
            </a:r>
            <a:r>
              <a:rPr lang="en-US" sz="1000" dirty="0" err="1">
                <a:ln/>
                <a:latin typeface="Twinkl Cursive Looped"/>
                <a:cs typeface="Calibri"/>
              </a:rPr>
              <a:t>Kingshurst</a:t>
            </a:r>
            <a:r>
              <a:rPr lang="en-US" sz="1000" dirty="0">
                <a:ln/>
                <a:latin typeface="Twinkl Cursive Looped"/>
                <a:cs typeface="Calibri"/>
              </a:rPr>
              <a:t>. </a:t>
            </a:r>
          </a:p>
          <a:p>
            <a:r>
              <a:rPr lang="en-US" sz="1000" dirty="0">
                <a:ln/>
                <a:latin typeface="Twinkl Cursive Looped"/>
                <a:ea typeface="Calibri"/>
                <a:cs typeface="Calibri"/>
              </a:rPr>
              <a:t>Due to </a:t>
            </a:r>
            <a:r>
              <a:rPr lang="en-US" sz="1000" b="1" dirty="0">
                <a:ln/>
                <a:latin typeface="Twinkl Cursive Looped"/>
                <a:ea typeface="Calibri"/>
                <a:cs typeface="Calibri"/>
              </a:rPr>
              <a:t>Wraparound's 'Breakfast Club'</a:t>
            </a:r>
            <a:r>
              <a:rPr lang="en-US" sz="1000" dirty="0">
                <a:ln/>
                <a:latin typeface="Twinkl Cursive Looped"/>
                <a:ea typeface="Calibri"/>
                <a:cs typeface="Calibri"/>
              </a:rPr>
              <a:t> being full every morning , we have </a:t>
            </a:r>
            <a:r>
              <a:rPr lang="en-US" sz="1000" dirty="0" err="1">
                <a:ln/>
                <a:latin typeface="Twinkl Cursive Looped"/>
                <a:ea typeface="Calibri"/>
                <a:cs typeface="Calibri"/>
              </a:rPr>
              <a:t>organised</a:t>
            </a:r>
            <a:r>
              <a:rPr lang="en-US" sz="1000" dirty="0">
                <a:ln/>
                <a:latin typeface="Twinkl Cursive Looped"/>
                <a:ea typeface="Calibri"/>
                <a:cs typeface="Calibri"/>
              </a:rPr>
              <a:t> for an additional staff member which means that we can now accommodate up to 26 children each session- an addition of 6 children- we will be monitoring numbers over the Autumn terms to see if it is a viable option to continue after Christmas.</a:t>
            </a:r>
          </a:p>
          <a:p>
            <a:r>
              <a:rPr lang="en-US" sz="1000" dirty="0">
                <a:ln/>
                <a:latin typeface="Twinkl Cursive Looped"/>
                <a:ea typeface="Calibri"/>
                <a:cs typeface="Calibri"/>
              </a:rPr>
              <a:t>We now have a child's book swap shelf in the office foyer for children to use to swap and take books to read free of charge. Thank you to </a:t>
            </a:r>
            <a:r>
              <a:rPr lang="en-US" sz="1000" dirty="0" err="1">
                <a:ln/>
                <a:latin typeface="Twinkl Cursive Looped"/>
                <a:ea typeface="Calibri"/>
                <a:cs typeface="Calibri"/>
              </a:rPr>
              <a:t>Mrs</a:t>
            </a:r>
            <a:r>
              <a:rPr lang="en-US" sz="1000" dirty="0">
                <a:ln/>
                <a:latin typeface="Twinkl Cursive Looped"/>
                <a:ea typeface="Calibri"/>
                <a:cs typeface="Calibri"/>
              </a:rPr>
              <a:t> Peachey for this excellent idea – don't forget that there is also a parent's book swap shelf too. </a:t>
            </a:r>
          </a:p>
          <a:p>
            <a:r>
              <a:rPr lang="en-US" sz="1000" dirty="0">
                <a:ln/>
                <a:latin typeface="Twinkl Cursive Looped"/>
                <a:ea typeface="Calibri"/>
                <a:cs typeface="Calibri"/>
              </a:rPr>
              <a:t>Parents of children in Year 6 attended a meeting on Tuesday evening about the </a:t>
            </a:r>
            <a:r>
              <a:rPr lang="en-US" sz="1000" b="1" dirty="0">
                <a:ln/>
                <a:latin typeface="Twinkl Cursive Looped"/>
                <a:ea typeface="Calibri"/>
                <a:cs typeface="Calibri"/>
              </a:rPr>
              <a:t>SATS tests due to take place in May</a:t>
            </a:r>
            <a:r>
              <a:rPr lang="en-US" sz="1000" dirty="0">
                <a:ln/>
                <a:latin typeface="Twinkl Cursive Looped"/>
                <a:ea typeface="Calibri"/>
                <a:cs typeface="Calibri"/>
              </a:rPr>
              <a:t> – if you were unable to attend, you should have received a copy of the PowerPoint in your child's bag. Do speak to </a:t>
            </a:r>
            <a:r>
              <a:rPr lang="en-US" sz="1000" dirty="0" err="1">
                <a:ln/>
                <a:latin typeface="Twinkl Cursive Looped"/>
                <a:ea typeface="Calibri"/>
                <a:cs typeface="Calibri"/>
              </a:rPr>
              <a:t>Mr</a:t>
            </a:r>
            <a:r>
              <a:rPr lang="en-US" sz="1000" dirty="0">
                <a:ln/>
                <a:latin typeface="Twinkl Cursive Looped"/>
                <a:ea typeface="Calibri"/>
                <a:cs typeface="Calibri"/>
              </a:rPr>
              <a:t> Morris if you have any further questions.</a:t>
            </a:r>
          </a:p>
          <a:p>
            <a:r>
              <a:rPr lang="en-US" sz="1000" dirty="0">
                <a:ln/>
                <a:latin typeface="Twinkl Cursive Looped"/>
                <a:ea typeface="Calibri"/>
                <a:cs typeface="Calibri"/>
              </a:rPr>
              <a:t>Can you </a:t>
            </a:r>
            <a:r>
              <a:rPr lang="en-US" sz="1000" b="1" dirty="0">
                <a:ln/>
                <a:latin typeface="Twinkl Cursive Looped"/>
                <a:ea typeface="Calibri"/>
                <a:cs typeface="Calibri"/>
              </a:rPr>
              <a:t>please ensure that you child has a coat</a:t>
            </a:r>
            <a:r>
              <a:rPr lang="en-US" sz="1000" dirty="0">
                <a:ln/>
                <a:latin typeface="Twinkl Cursive Looped"/>
                <a:ea typeface="Calibri"/>
                <a:cs typeface="Calibri"/>
              </a:rPr>
              <a:t> with them in school everyday now as the weather is so changeable. </a:t>
            </a:r>
          </a:p>
          <a:p>
            <a:r>
              <a:rPr lang="en-US" sz="1000" dirty="0">
                <a:ln/>
                <a:latin typeface="Twinkl Cursive Looped"/>
                <a:cs typeface="Calibri"/>
              </a:rPr>
              <a:t>Wishing everyone a lovely weekend, </a:t>
            </a:r>
            <a:endParaRPr lang="en-US" sz="1000" dirty="0"/>
          </a:p>
          <a:p>
            <a:r>
              <a:rPr lang="en-US" sz="1000" dirty="0">
                <a:ln/>
                <a:latin typeface="Twinkl Cursive Looped"/>
                <a:cs typeface="Calibri"/>
              </a:rPr>
              <a:t>Kind Regards,  Mrs Gail Duxbury </a:t>
            </a:r>
            <a:endParaRPr lang="en-US" sz="1000" dirty="0">
              <a:ea typeface="Calibri"/>
              <a:cs typeface="Calibri"/>
            </a:endParaRPr>
          </a:p>
        </p:txBody>
      </p:sp>
      <p:sp>
        <p:nvSpPr>
          <p:cNvPr id="3" name="TextBox 2">
            <a:extLst>
              <a:ext uri="{FF2B5EF4-FFF2-40B4-BE49-F238E27FC236}">
                <a16:creationId xmlns:a16="http://schemas.microsoft.com/office/drawing/2014/main" id="{D3FD39C0-9372-7D8D-C491-AD531EC025E7}"/>
              </a:ext>
            </a:extLst>
          </p:cNvPr>
          <p:cNvSpPr txBox="1"/>
          <p:nvPr/>
        </p:nvSpPr>
        <p:spPr>
          <a:xfrm>
            <a:off x="4451874" y="6858659"/>
            <a:ext cx="2404281" cy="3046988"/>
          </a:xfrm>
          <a:prstGeom prst="rect">
            <a:avLst/>
          </a:prstGeom>
          <a:noFill/>
          <a:ln w="28575">
            <a:solidFill>
              <a:srgbClr val="FF0000"/>
            </a:solidFill>
          </a:ln>
        </p:spPr>
        <p:txBody>
          <a:bodyPr wrap="square" lIns="91440" tIns="45720" rIns="91440" bIns="45720" rtlCol="0" anchor="ctr" anchorCtr="0">
            <a:spAutoFit/>
          </a:bodyPr>
          <a:lstStyle/>
          <a:p>
            <a:pPr algn="ctr"/>
            <a:endParaRPr lang="en-GB" sz="1200" dirty="0">
              <a:latin typeface="Twinkl Cursive Looped"/>
              <a:ea typeface="+mn-lt"/>
              <a:cs typeface="+mn-lt"/>
            </a:endParaRPr>
          </a:p>
          <a:p>
            <a:pPr algn="ctr"/>
            <a:r>
              <a:rPr lang="en-GB" sz="1200" dirty="0">
                <a:latin typeface="Twinkl Cursive Looped"/>
                <a:ea typeface="+mn-lt"/>
                <a:cs typeface="+mn-lt"/>
              </a:rPr>
              <a:t>Class 1: Bertie H</a:t>
            </a:r>
            <a:endParaRPr lang="en-GB" dirty="0"/>
          </a:p>
          <a:p>
            <a:pPr algn="ctr"/>
            <a:r>
              <a:rPr lang="en-GB" sz="1200" dirty="0">
                <a:latin typeface="Twinkl Cursive Looped"/>
                <a:ea typeface="+mn-lt"/>
                <a:cs typeface="+mn-lt"/>
              </a:rPr>
              <a:t>Class 2 : Aria</a:t>
            </a:r>
            <a:endParaRPr lang="en-GB" sz="1200" dirty="0">
              <a:solidFill>
                <a:srgbClr val="000000"/>
              </a:solidFill>
              <a:latin typeface="Twinkl Cursive Looped"/>
              <a:ea typeface="+mn-lt"/>
              <a:cs typeface="+mn-lt"/>
            </a:endParaRPr>
          </a:p>
          <a:p>
            <a:pPr algn="ctr"/>
            <a:r>
              <a:rPr lang="en-GB" sz="1200" dirty="0">
                <a:solidFill>
                  <a:srgbClr val="000000"/>
                </a:solidFill>
                <a:latin typeface="Twinkl Cursive Looped"/>
                <a:ea typeface="+mn-lt"/>
                <a:cs typeface="+mn-lt"/>
              </a:rPr>
              <a:t>Class 3 : Katie </a:t>
            </a:r>
          </a:p>
          <a:p>
            <a:pPr algn="ctr"/>
            <a:endParaRPr lang="en-GB" sz="1200" b="1" dirty="0">
              <a:solidFill>
                <a:srgbClr val="0070C0"/>
              </a:solidFill>
              <a:ea typeface="+mn-lt"/>
              <a:cs typeface="+mn-lt"/>
            </a:endParaRPr>
          </a:p>
          <a:p>
            <a:pPr algn="ctr"/>
            <a:r>
              <a:rPr lang="en-GB" sz="1200" b="1" dirty="0">
                <a:solidFill>
                  <a:srgbClr val="0070C0"/>
                </a:solidFill>
                <a:ea typeface="+mn-lt"/>
                <a:cs typeface="+mn-lt"/>
              </a:rPr>
              <a:t>TT Rockstar Pupils Of The Week </a:t>
            </a:r>
            <a:endParaRPr lang="en-US" sz="1200" b="1" dirty="0">
              <a:solidFill>
                <a:srgbClr val="0070C0"/>
              </a:solidFill>
              <a:ea typeface="+mn-lt"/>
              <a:cs typeface="+mn-lt"/>
            </a:endParaRPr>
          </a:p>
          <a:p>
            <a:pPr algn="ctr"/>
            <a:r>
              <a:rPr lang="en-GB" sz="1200" b="1" dirty="0">
                <a:latin typeface="Twinkl Cursive Looped"/>
                <a:ea typeface="+mn-lt"/>
                <a:cs typeface="+mn-lt"/>
              </a:rPr>
              <a:t>Class 2</a:t>
            </a:r>
            <a:r>
              <a:rPr lang="en-GB" sz="1200" dirty="0">
                <a:latin typeface="Twinkl Cursive Looped"/>
                <a:ea typeface="+mn-lt"/>
                <a:cs typeface="+mn-lt"/>
              </a:rPr>
              <a:t>: Albie W</a:t>
            </a:r>
          </a:p>
          <a:p>
            <a:pPr algn="ctr"/>
            <a:r>
              <a:rPr lang="en-GB" sz="1200" b="1" dirty="0">
                <a:latin typeface="Twinkl Cursive Looped"/>
                <a:ea typeface="+mn-lt"/>
                <a:cs typeface="+mn-lt"/>
              </a:rPr>
              <a:t>Class 3</a:t>
            </a:r>
            <a:r>
              <a:rPr lang="en-GB" sz="1200" dirty="0">
                <a:latin typeface="Twinkl Cursive Looped"/>
                <a:ea typeface="+mn-lt"/>
                <a:cs typeface="+mn-lt"/>
              </a:rPr>
              <a:t>:Ieuan and Iana</a:t>
            </a:r>
          </a:p>
          <a:p>
            <a:pPr algn="ctr"/>
            <a:r>
              <a:rPr lang="en-GB" sz="1200" b="1" dirty="0">
                <a:latin typeface="Twinkl Cursive Looped"/>
                <a:ea typeface="+mn-lt"/>
                <a:cs typeface="+mn-lt"/>
              </a:rPr>
              <a:t>Class 4</a:t>
            </a:r>
            <a:r>
              <a:rPr lang="en-GB" sz="1200" dirty="0">
                <a:latin typeface="Twinkl Cursive Looped"/>
                <a:ea typeface="+mn-lt"/>
                <a:cs typeface="+mn-lt"/>
              </a:rPr>
              <a:t> : Anabelle</a:t>
            </a:r>
            <a:endParaRPr lang="en-GB" sz="1200" dirty="0">
              <a:latin typeface="Twinkl Cursive Looped" panose="02000000000000000000" pitchFamily="2" charset="0"/>
              <a:ea typeface="+mn-lt"/>
              <a:cs typeface="+mn-lt"/>
            </a:endParaRPr>
          </a:p>
          <a:p>
            <a:pPr algn="ctr"/>
            <a:r>
              <a:rPr lang="en-GB" sz="1200" b="1" dirty="0">
                <a:solidFill>
                  <a:srgbClr val="0070C0"/>
                </a:solidFill>
                <a:latin typeface="Twinkl Cursive Looped"/>
              </a:rPr>
              <a:t>TT Rockstars Class of the Week</a:t>
            </a:r>
            <a:endParaRPr lang="en-GB" sz="1200" b="1" dirty="0">
              <a:solidFill>
                <a:srgbClr val="0070C0"/>
              </a:solidFill>
              <a:latin typeface="Twinkl Cursive Looped" panose="02000000000000000000" pitchFamily="2" charset="0"/>
            </a:endParaRPr>
          </a:p>
          <a:p>
            <a:pPr algn="ctr"/>
            <a:r>
              <a:rPr lang="en-GB" sz="1200" b="1" dirty="0">
                <a:latin typeface="Twinkl Cursive Looped"/>
              </a:rPr>
              <a:t>1st</a:t>
            </a:r>
            <a:r>
              <a:rPr lang="en-GB" sz="1200" dirty="0">
                <a:latin typeface="Twinkl Cursive Looped"/>
              </a:rPr>
              <a:t> –Class 4 96% active/2 min each child</a:t>
            </a:r>
            <a:endParaRPr lang="en-GB" sz="1200" b="1" dirty="0">
              <a:solidFill>
                <a:srgbClr val="0070C0"/>
              </a:solidFill>
              <a:latin typeface="Twinkl Cursive Looped" panose="02000000000000000000" pitchFamily="2" charset="0"/>
            </a:endParaRPr>
          </a:p>
          <a:p>
            <a:pPr algn="ctr"/>
            <a:r>
              <a:rPr lang="en-GB" sz="1200" b="1" dirty="0">
                <a:solidFill>
                  <a:srgbClr val="000000"/>
                </a:solidFill>
                <a:latin typeface="Twinkl Cursive Looped"/>
              </a:rPr>
              <a:t>2nd</a:t>
            </a:r>
            <a:r>
              <a:rPr lang="en-GB" sz="1200" dirty="0">
                <a:solidFill>
                  <a:srgbClr val="000000"/>
                </a:solidFill>
                <a:latin typeface="Twinkl Cursive Looped"/>
              </a:rPr>
              <a:t> -Class 3; 76% active/ 1 min each child</a:t>
            </a:r>
            <a:endParaRPr lang="en-GB" sz="1200" dirty="0">
              <a:solidFill>
                <a:srgbClr val="000000"/>
              </a:solidFill>
              <a:latin typeface="Twinkl Cursive Looped" panose="02000000000000000000" pitchFamily="2" charset="0"/>
            </a:endParaRPr>
          </a:p>
          <a:p>
            <a:pPr algn="ctr"/>
            <a:r>
              <a:rPr lang="en-GB" sz="1200" b="1" dirty="0">
                <a:solidFill>
                  <a:srgbClr val="000000"/>
                </a:solidFill>
                <a:latin typeface="Twinkl Cursive Looped"/>
              </a:rPr>
              <a:t>3rd</a:t>
            </a:r>
            <a:r>
              <a:rPr lang="en-GB" sz="1200" dirty="0">
                <a:solidFill>
                  <a:srgbClr val="000000"/>
                </a:solidFill>
                <a:latin typeface="Twinkl Cursive Looped"/>
              </a:rPr>
              <a:t> –Class 2 ; 11% active/ 3 min each child</a:t>
            </a:r>
          </a:p>
        </p:txBody>
      </p:sp>
      <p:sp>
        <p:nvSpPr>
          <p:cNvPr id="2" name="TextBox 1">
            <a:extLst>
              <a:ext uri="{FF2B5EF4-FFF2-40B4-BE49-F238E27FC236}">
                <a16:creationId xmlns:a16="http://schemas.microsoft.com/office/drawing/2014/main" id="{7515BB76-F540-975D-1C66-7B1EC3691F8C}"/>
              </a:ext>
            </a:extLst>
          </p:cNvPr>
          <p:cNvSpPr txBox="1"/>
          <p:nvPr/>
        </p:nvSpPr>
        <p:spPr>
          <a:xfrm>
            <a:off x="2217941" y="7408881"/>
            <a:ext cx="2139873" cy="492443"/>
          </a:xfrm>
          <a:prstGeom prst="rect">
            <a:avLst/>
          </a:prstGeom>
          <a:noFill/>
          <a:ln w="38100">
            <a:solidFill>
              <a:srgbClr val="FF0000"/>
            </a:solidFill>
          </a:ln>
        </p:spPr>
        <p:txBody>
          <a:bodyPr wrap="square" lIns="91440" tIns="45720" rIns="91440" bIns="45720" rtlCol="0" anchor="t">
            <a:spAutoFit/>
          </a:bodyPr>
          <a:lstStyle/>
          <a:p>
            <a:r>
              <a:rPr lang="en-GB" sz="1300" u="sng" dirty="0">
                <a:latin typeface="Twinkl Cursive Looped" panose="02000000000000000000" pitchFamily="2" charset="0"/>
              </a:rPr>
              <a:t>Birthdays this week</a:t>
            </a:r>
            <a:r>
              <a:rPr lang="en-GB" sz="1300" dirty="0">
                <a:latin typeface="Twinkl Cursive Looped" panose="02000000000000000000" pitchFamily="2" charset="0"/>
              </a:rPr>
              <a:t>: </a:t>
            </a:r>
          </a:p>
          <a:p>
            <a:r>
              <a:rPr lang="en-GB" sz="1300" dirty="0">
                <a:latin typeface="Twinkl Cursive Looped"/>
              </a:rPr>
              <a:t>Poppy W and Sienna</a:t>
            </a:r>
            <a:endParaRPr lang="en-GB" sz="1300" dirty="0">
              <a:latin typeface="Twinkl Cursive Looped" panose="02000000000000000000" pitchFamily="2" charset="0"/>
            </a:endParaRPr>
          </a:p>
        </p:txBody>
      </p:sp>
      <p:pic>
        <p:nvPicPr>
          <p:cNvPr id="8" name="Graphic 7" descr="Cake outline">
            <a:extLst>
              <a:ext uri="{FF2B5EF4-FFF2-40B4-BE49-F238E27FC236}">
                <a16:creationId xmlns:a16="http://schemas.microsoft.com/office/drawing/2014/main" id="{061647EA-EA27-965D-64C8-3FE58B20D5CF}"/>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844576" y="7407567"/>
            <a:ext cx="461952" cy="492443"/>
          </a:xfrm>
          <a:prstGeom prst="rect">
            <a:avLst/>
          </a:prstGeom>
        </p:spPr>
      </p:pic>
      <p:pic>
        <p:nvPicPr>
          <p:cNvPr id="7" name="Picture 9">
            <a:extLst>
              <a:ext uri="{FF2B5EF4-FFF2-40B4-BE49-F238E27FC236}">
                <a16:creationId xmlns:a16="http://schemas.microsoft.com/office/drawing/2014/main" id="{582909CE-0D3D-70EC-DE2F-527A8FDC64B9}"/>
              </a:ext>
            </a:extLst>
          </p:cNvPr>
          <p:cNvPicPr>
            <a:picLocks noChangeAspect="1"/>
          </p:cNvPicPr>
          <p:nvPr/>
        </p:nvPicPr>
        <p:blipFill>
          <a:blip r:embed="rId8"/>
          <a:stretch>
            <a:fillRect/>
          </a:stretch>
        </p:blipFill>
        <p:spPr>
          <a:xfrm>
            <a:off x="5172665" y="7640562"/>
            <a:ext cx="962697" cy="188850"/>
          </a:xfrm>
          <a:prstGeom prst="rect">
            <a:avLst/>
          </a:prstGeom>
        </p:spPr>
      </p:pic>
      <p:pic>
        <p:nvPicPr>
          <p:cNvPr id="10" name="Picture 13">
            <a:extLst>
              <a:ext uri="{FF2B5EF4-FFF2-40B4-BE49-F238E27FC236}">
                <a16:creationId xmlns:a16="http://schemas.microsoft.com/office/drawing/2014/main" id="{DF720CB1-989A-C341-23A5-1E8D67AA2B58}"/>
              </a:ext>
            </a:extLst>
          </p:cNvPr>
          <p:cNvPicPr>
            <a:picLocks noChangeAspect="1"/>
          </p:cNvPicPr>
          <p:nvPr/>
        </p:nvPicPr>
        <p:blipFill>
          <a:blip r:embed="rId9"/>
          <a:stretch>
            <a:fillRect/>
          </a:stretch>
        </p:blipFill>
        <p:spPr>
          <a:xfrm>
            <a:off x="5048240" y="6862616"/>
            <a:ext cx="1220232" cy="179967"/>
          </a:xfrm>
          <a:prstGeom prst="rect">
            <a:avLst/>
          </a:prstGeom>
        </p:spPr>
      </p:pic>
      <p:sp>
        <p:nvSpPr>
          <p:cNvPr id="20" name="TextBox 19">
            <a:extLst>
              <a:ext uri="{FF2B5EF4-FFF2-40B4-BE49-F238E27FC236}">
                <a16:creationId xmlns:a16="http://schemas.microsoft.com/office/drawing/2014/main" id="{B0299A8C-A20B-F3F3-B7E8-CDD337777D37}"/>
              </a:ext>
            </a:extLst>
          </p:cNvPr>
          <p:cNvSpPr txBox="1"/>
          <p:nvPr/>
        </p:nvSpPr>
        <p:spPr>
          <a:xfrm>
            <a:off x="0" y="7830160"/>
            <a:ext cx="2154296" cy="2031325"/>
          </a:xfrm>
          <a:prstGeom prst="rect">
            <a:avLst/>
          </a:prstGeom>
          <a:noFill/>
          <a:ln w="28575">
            <a:solidFill>
              <a:srgbClr val="00B050"/>
            </a:solidFill>
          </a:ln>
        </p:spPr>
        <p:txBody>
          <a:bodyPr wrap="square" lIns="91440" tIns="45720" rIns="91440" bIns="45720" rtlCol="0" anchor="t">
            <a:spAutoFit/>
          </a:bodyPr>
          <a:lstStyle/>
          <a:p>
            <a:pPr algn="ctr"/>
            <a:br>
              <a:rPr lang="en-GB" sz="1400" b="1" u="sng" dirty="0">
                <a:latin typeface="Twinkl Cursive Looped"/>
              </a:rPr>
            </a:br>
            <a:r>
              <a:rPr lang="en-GB" sz="1400" b="1" u="sng" dirty="0">
                <a:solidFill>
                  <a:srgbClr val="0070C0"/>
                </a:solidFill>
                <a:latin typeface="Twinkl Cursive Looped"/>
              </a:rPr>
              <a:t>This week’s Totals</a:t>
            </a:r>
            <a:endParaRPr lang="en-GB" sz="1400" dirty="0">
              <a:solidFill>
                <a:srgbClr val="0070C0"/>
              </a:solidFill>
              <a:cs typeface="Calibri"/>
            </a:endParaRPr>
          </a:p>
          <a:p>
            <a:pPr algn="ctr"/>
            <a:r>
              <a:rPr lang="en-GB" sz="1400" dirty="0">
                <a:latin typeface="Twinkl Cursive Looped"/>
              </a:rPr>
              <a:t>Drake: 196</a:t>
            </a:r>
          </a:p>
          <a:p>
            <a:pPr algn="ctr"/>
            <a:r>
              <a:rPr lang="en-GB" sz="1400" dirty="0">
                <a:latin typeface="Twinkl Cursive Looped"/>
              </a:rPr>
              <a:t>Marlborough 204</a:t>
            </a:r>
          </a:p>
          <a:p>
            <a:pPr algn="ctr"/>
            <a:r>
              <a:rPr lang="en-GB" sz="1400" dirty="0">
                <a:latin typeface="Twinkl Cursive Looped"/>
              </a:rPr>
              <a:t>Nelson: 212</a:t>
            </a:r>
          </a:p>
          <a:p>
            <a:pPr algn="ctr"/>
            <a:r>
              <a:rPr lang="en-GB" sz="1400" dirty="0">
                <a:latin typeface="Twinkl Cursive Looped"/>
              </a:rPr>
              <a:t>Raleigh:183</a:t>
            </a:r>
            <a:endParaRPr lang="en-GB" sz="1400" dirty="0">
              <a:solidFill>
                <a:schemeClr val="accent1">
                  <a:lumMod val="75000"/>
                </a:schemeClr>
              </a:solidFill>
              <a:latin typeface="Twinkl Cursive Looped" panose="02000000000000000000" pitchFamily="2" charset="0"/>
            </a:endParaRPr>
          </a:p>
          <a:p>
            <a:pPr algn="ctr"/>
            <a:r>
              <a:rPr lang="en-GB" sz="1400" b="1" u="sng" dirty="0">
                <a:solidFill>
                  <a:srgbClr val="0070C0"/>
                </a:solidFill>
                <a:latin typeface="Twinkl Cursive Looped"/>
              </a:rPr>
              <a:t>House winner of the weeks… </a:t>
            </a:r>
          </a:p>
          <a:p>
            <a:pPr algn="ctr"/>
            <a:r>
              <a:rPr lang="en-GB" sz="1400" b="1" u="sng" dirty="0">
                <a:solidFill>
                  <a:srgbClr val="FF0000"/>
                </a:solidFill>
                <a:latin typeface="Twinkl Cursive Looped"/>
              </a:rPr>
              <a:t>Nelson</a:t>
            </a:r>
          </a:p>
        </p:txBody>
      </p:sp>
      <p:pic>
        <p:nvPicPr>
          <p:cNvPr id="21" name="Picture 20" descr="ClassDojo logo">
            <a:extLst>
              <a:ext uri="{FF2B5EF4-FFF2-40B4-BE49-F238E27FC236}">
                <a16:creationId xmlns:a16="http://schemas.microsoft.com/office/drawing/2014/main" id="{8F671DC1-C926-51EF-5BA8-5C09D44A37DE}"/>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97807" y="7837072"/>
            <a:ext cx="1260706" cy="321273"/>
          </a:xfrm>
          <a:prstGeom prst="rect">
            <a:avLst/>
          </a:prstGeom>
          <a:noFill/>
          <a:ln>
            <a:noFill/>
          </a:ln>
        </p:spPr>
      </p:pic>
    </p:spTree>
    <p:extLst>
      <p:ext uri="{BB962C8B-B14F-4D97-AF65-F5344CB8AC3E}">
        <p14:creationId xmlns:p14="http://schemas.microsoft.com/office/powerpoint/2010/main" val="41214084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A0BAC24FA3A1E409B9D72FA2F75F38D" ma:contentTypeVersion="17" ma:contentTypeDescription="Create a new document." ma:contentTypeScope="" ma:versionID="2541b9edd714691c2cdc689532020561">
  <xsd:schema xmlns:xsd="http://www.w3.org/2001/XMLSchema" xmlns:xs="http://www.w3.org/2001/XMLSchema" xmlns:p="http://schemas.microsoft.com/office/2006/metadata/properties" xmlns:ns2="fad761d0-c5a3-46f0-93fe-cec844cdcb92" xmlns:ns3="3823efee-6fb1-437f-94e1-fb64c5161046" targetNamespace="http://schemas.microsoft.com/office/2006/metadata/properties" ma:root="true" ma:fieldsID="164b0085051b91cb212033e11f0081d4" ns2:_="" ns3:_="">
    <xsd:import namespace="fad761d0-c5a3-46f0-93fe-cec844cdcb92"/>
    <xsd:import namespace="3823efee-6fb1-437f-94e1-fb64c5161046"/>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2:SharedWithUsers" minOccurs="0"/>
                <xsd:element ref="ns2:SharedWithDetails" minOccurs="0"/>
                <xsd:element ref="ns3:lcf76f155ced4ddcb4097134ff3c332f" minOccurs="0"/>
                <xsd:element ref="ns2:TaxCatchAll" minOccurs="0"/>
                <xsd:element ref="ns3:MediaServiceDateTaken" minOccurs="0"/>
                <xsd:element ref="ns3:MediaServiceOCR" minOccurs="0"/>
                <xsd:element ref="ns3:MediaServiceObjectDetectorVersions" minOccurs="0"/>
                <xsd:element ref="ns3:MediaServiceSearchPropertie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d761d0-c5a3-46f0-93fe-cec844cdcb9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becc4578-2376-4fc5-8f6e-a5b48259a03a}" ma:internalName="TaxCatchAll" ma:showField="CatchAllData" ma:web="fad761d0-c5a3-46f0-93fe-cec844cdcb92">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823efee-6fb1-437f-94e1-fb64c516104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DateTaken" ma:index="23" nillable="true" ma:displayName="MediaServiceDateTaken" ma:hidden="true" ma:internalName="MediaServiceDateTaken" ma:readOnly="true">
      <xsd:simpleType>
        <xsd:restriction base="dms:Text"/>
      </xsd:simpleType>
    </xsd:element>
    <xsd:element name="MediaServiceOCR" ma:index="24" nillable="true" ma:displayName="Extracted Text" ma:internalName="MediaServiceOCR" ma:readOnly="true">
      <xsd:simpleType>
        <xsd:restriction base="dms:Note">
          <xsd:maxLength value="255"/>
        </xsd:restriction>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Location" ma:index="27"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fad761d0-c5a3-46f0-93fe-cec844cdcb92">
      <UserInfo>
        <DisplayName>Jane Ireland</DisplayName>
        <AccountId>18</AccountId>
        <AccountType/>
      </UserInfo>
      <UserInfo>
        <DisplayName>Gail Duxbury</DisplayName>
        <AccountId>19</AccountId>
        <AccountType/>
      </UserInfo>
    </SharedWithUsers>
    <TaxCatchAll xmlns="fad761d0-c5a3-46f0-93fe-cec844cdcb92" xsi:nil="true"/>
    <lcf76f155ced4ddcb4097134ff3c332f xmlns="3823efee-6fb1-437f-94e1-fb64c5161046">
      <Terms xmlns="http://schemas.microsoft.com/office/infopath/2007/PartnerControls"/>
    </lcf76f155ced4ddcb4097134ff3c332f>
    <_dlc_DocId xmlns="fad761d0-c5a3-46f0-93fe-cec844cdcb92">W5M633DJPCXM-1531129962-26116</_dlc_DocId>
    <_dlc_DocIdUrl xmlns="fad761d0-c5a3-46f0-93fe-cec844cdcb92">
      <Url>https://tudorgrangeacademiestrust.sharepoint.com/sites/TGA-HPA-ADMIN-SHARE/_layouts/15/DocIdRedir.aspx?ID=W5M633DJPCXM-1531129962-26116</Url>
      <Description>W5M633DJPCXM-1531129962-26116</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77F2ECC6-73AD-48A1-B1EE-2239CC3B331B}">
  <ds:schemaRefs>
    <ds:schemaRef ds:uri="http://schemas.microsoft.com/sharepoint/v3/contenttype/forms"/>
  </ds:schemaRefs>
</ds:datastoreItem>
</file>

<file path=customXml/itemProps2.xml><?xml version="1.0" encoding="utf-8"?>
<ds:datastoreItem xmlns:ds="http://schemas.openxmlformats.org/officeDocument/2006/customXml" ds:itemID="{7AE88CB6-3815-47D4-A458-0C66D740B726}"/>
</file>

<file path=customXml/itemProps3.xml><?xml version="1.0" encoding="utf-8"?>
<ds:datastoreItem xmlns:ds="http://schemas.openxmlformats.org/officeDocument/2006/customXml" ds:itemID="{0D7414F3-00D3-4B9D-A41F-20E2BEBE9C07}">
  <ds:schemaRefs>
    <ds:schemaRef ds:uri="http://schemas.microsoft.com/office/infopath/2007/PartnerControls"/>
    <ds:schemaRef ds:uri="http://purl.org/dc/terms/"/>
    <ds:schemaRef ds:uri="http://schemas.microsoft.com/office/2006/metadata/properties"/>
    <ds:schemaRef ds:uri="http://purl.org/dc/dcmitype/"/>
    <ds:schemaRef ds:uri="http://www.w3.org/XML/1998/namespace"/>
    <ds:schemaRef ds:uri="fad761d0-c5a3-46f0-93fe-cec844cdcb92"/>
    <ds:schemaRef ds:uri="http://schemas.openxmlformats.org/package/2006/metadata/core-properties"/>
    <ds:schemaRef ds:uri="3823efee-6fb1-437f-94e1-fb64c5161046"/>
    <ds:schemaRef ds:uri="http://schemas.microsoft.com/office/2006/documentManagement/types"/>
    <ds:schemaRef ds:uri="http://purl.org/dc/elements/1.1/"/>
  </ds:schemaRefs>
</ds:datastoreItem>
</file>

<file path=customXml/itemProps4.xml><?xml version="1.0" encoding="utf-8"?>
<ds:datastoreItem xmlns:ds="http://schemas.openxmlformats.org/officeDocument/2006/customXml" ds:itemID="{7617EFB9-3C4F-40CD-92D5-8EBC5717640E}">
  <ds:schemaRefs>
    <ds:schemaRef ds:uri="http://schemas.microsoft.com/sharepoint/events"/>
  </ds:schemaRefs>
</ds:datastoreItem>
</file>

<file path=docMetadata/LabelInfo.xml><?xml version="1.0" encoding="utf-8"?>
<clbl:labelList xmlns:clbl="http://schemas.microsoft.com/office/2020/mipLabelMetadata">
  <clbl:label id="{10664595-1ff2-4d18-94f5-27e5097d93fd}" enabled="0" method="" siteId="{10664595-1ff2-4d18-94f5-27e5097d93fd}" removed="1"/>
</clbl:labelList>
</file>

<file path=docProps/app.xml><?xml version="1.0" encoding="utf-8"?>
<Properties xmlns="http://schemas.openxmlformats.org/officeDocument/2006/extended-properties" xmlns:vt="http://schemas.openxmlformats.org/officeDocument/2006/docPropsVTypes">
  <Template>Office Theme</Template>
  <TotalTime>236</TotalTime>
  <Words>796</Words>
  <Application>Microsoft Office PowerPoint</Application>
  <PresentationFormat>A4 Paper (210x297 mm)</PresentationFormat>
  <Paragraphs>91</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Impact</vt:lpstr>
      <vt:lpstr>Twinkl Cursive Looped</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Barrett</dc:creator>
  <cp:lastModifiedBy>Jordan Peachey</cp:lastModifiedBy>
  <cp:revision>353</cp:revision>
  <cp:lastPrinted>2023-05-05T09:14:49Z</cp:lastPrinted>
  <dcterms:created xsi:type="dcterms:W3CDTF">2021-11-19T10:39:43Z</dcterms:created>
  <dcterms:modified xsi:type="dcterms:W3CDTF">2024-09-27T13:00:36Z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0x010100EA0BAC24FA3A1E409B9D72FA2F75F38D</vt:lpwstr>
  </property>
  <property fmtid="{D5CDD505-2E9C-101B-9397-08002B2CF9AE}" pid="3" name="Order">
    <vt:r8>1158400</vt:r8>
  </property>
  <property fmtid="{D5CDD505-2E9C-101B-9397-08002B2CF9AE}" pid="4" name="_dlc_DocIdItemGuid">
    <vt:lpwstr>b5f562e5-7bf6-4693-aa95-4f54aa8e1ffb</vt:lpwstr>
  </property>
  <property fmtid="{D5CDD505-2E9C-101B-9397-08002B2CF9AE}" pid="5" name="MediaServiceImageTags">
    <vt:lpwstr/>
  </property>
</Properties>
</file>