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7"/>
  </p:notesMasterIdLst>
  <p:sldIdLst>
    <p:sldId id="256" r:id="rId6"/>
  </p:sldIdLst>
  <p:sldSz cx="6858000" cy="9906000" type="A4"/>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9BF250-F637-0C9E-3DEC-BDC98B15A9C2}" v="35" dt="2024-05-10T12:51:34.217"/>
    <p1510:client id="{3ED74835-B346-4D14-81BA-BA48C05926B2}" v="1" dt="2024-05-10T10:25:25.9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95" d="100"/>
          <a:sy n="95" d="100"/>
        </p:scale>
        <p:origin x="2748"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01EDA3BC-6C6A-4E7B-B22B-4BF30FA7C1AD}" type="datetimeFigureOut">
              <a:rPr lang="en-GB" smtClean="0"/>
              <a:t>10/05/2024</a:t>
            </a:fld>
            <a:endParaRPr lang="en-GB"/>
          </a:p>
        </p:txBody>
      </p:sp>
      <p:sp>
        <p:nvSpPr>
          <p:cNvPr id="4" name="Slide Image Placeholder 3"/>
          <p:cNvSpPr>
            <a:spLocks noGrp="1" noRot="1" noChangeAspect="1"/>
          </p:cNvSpPr>
          <p:nvPr>
            <p:ph type="sldImg" idx="2"/>
          </p:nvPr>
        </p:nvSpPr>
        <p:spPr>
          <a:xfrm>
            <a:off x="2216150" y="1233488"/>
            <a:ext cx="2303463" cy="33289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311C74AA-6633-4FC5-982B-B857577C9402}" type="slidenum">
              <a:rPr lang="en-GB" smtClean="0"/>
              <a:t>‹#›</a:t>
            </a:fld>
            <a:endParaRPr lang="en-GB"/>
          </a:p>
        </p:txBody>
      </p:sp>
    </p:spTree>
    <p:extLst>
      <p:ext uri="{BB962C8B-B14F-4D97-AF65-F5344CB8AC3E}">
        <p14:creationId xmlns:p14="http://schemas.microsoft.com/office/powerpoint/2010/main" val="1477151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311C74AA-6633-4FC5-982B-B857577C9402}" type="slidenum">
              <a:rPr lang="en-GB" smtClean="0"/>
              <a:t>1</a:t>
            </a:fld>
            <a:endParaRPr lang="en-GB"/>
          </a:p>
        </p:txBody>
      </p:sp>
    </p:spTree>
    <p:extLst>
      <p:ext uri="{BB962C8B-B14F-4D97-AF65-F5344CB8AC3E}">
        <p14:creationId xmlns:p14="http://schemas.microsoft.com/office/powerpoint/2010/main" val="2739479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E59F029-390A-470E-A91D-77EA9D2D1019}" type="datetimeFigureOut">
              <a:rPr lang="en-GB" smtClean="0"/>
              <a:t>10/05/2024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12990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59F029-390A-470E-A91D-77EA9D2D1019}" type="datetimeFigureOut">
              <a:rPr lang="en-GB" smtClean="0"/>
              <a:t>10/05/2024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33842435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59F029-390A-470E-A91D-77EA9D2D1019}" type="datetimeFigureOut">
              <a:rPr lang="en-GB" smtClean="0"/>
              <a:t>10/05/2024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450643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E59F029-390A-470E-A91D-77EA9D2D1019}" type="datetimeFigureOut">
              <a:rPr lang="en-GB" smtClean="0"/>
              <a:t>10/05/2024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4136899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59F029-390A-470E-A91D-77EA9D2D1019}" type="datetimeFigureOut">
              <a:rPr lang="en-GB" smtClean="0"/>
              <a:t>10/05/2024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1145418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E59F029-390A-470E-A91D-77EA9D2D1019}" type="datetimeFigureOut">
              <a:rPr lang="en-GB" smtClean="0"/>
              <a:t>10/05/2024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3977636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E59F029-390A-470E-A91D-77EA9D2D1019}" type="datetimeFigureOut">
              <a:rPr lang="en-GB" smtClean="0"/>
              <a:t>10/05/2024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1971654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E59F029-390A-470E-A91D-77EA9D2D1019}" type="datetimeFigureOut">
              <a:rPr lang="en-GB" smtClean="0"/>
              <a:t>10/05/2024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9381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E59F029-390A-470E-A91D-77EA9D2D1019}" type="datetimeFigureOut">
              <a:rPr lang="en-GB" smtClean="0"/>
              <a:t>10/05/2024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361433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59F029-390A-470E-A91D-77EA9D2D1019}" type="datetimeFigureOut">
              <a:rPr lang="en-GB" smtClean="0"/>
              <a:t>10/05/2024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2581817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E59F029-390A-470E-A91D-77EA9D2D1019}" type="datetimeFigureOut">
              <a:rPr lang="en-GB" smtClean="0"/>
              <a:t>10/05/2024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D5FE93C-1D31-4569-AD4F-D7530CA42E70}" type="slidenum">
              <a:rPr lang="en-GB" smtClean="0"/>
              <a:t>‹#›</a:t>
            </a:fld>
            <a:endParaRPr lang="en-GB"/>
          </a:p>
        </p:txBody>
      </p:sp>
    </p:spTree>
    <p:extLst>
      <p:ext uri="{BB962C8B-B14F-4D97-AF65-F5344CB8AC3E}">
        <p14:creationId xmlns:p14="http://schemas.microsoft.com/office/powerpoint/2010/main" val="2183119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E59F029-390A-470E-A91D-77EA9D2D1019}" type="datetimeFigureOut">
              <a:rPr lang="en-GB" smtClean="0"/>
              <a:t>10/05/2024</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D5FE93C-1D31-4569-AD4F-D7530CA42E70}" type="slidenum">
              <a:rPr lang="en-GB" smtClean="0"/>
              <a:t>‹#›</a:t>
            </a:fld>
            <a:endParaRPr lang="en-GB"/>
          </a:p>
        </p:txBody>
      </p:sp>
    </p:spTree>
    <p:extLst>
      <p:ext uri="{BB962C8B-B14F-4D97-AF65-F5344CB8AC3E}">
        <p14:creationId xmlns:p14="http://schemas.microsoft.com/office/powerpoint/2010/main" val="117326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5B63C64-F2A9-4187-9309-30D4F2CECBC7}"/>
              </a:ext>
            </a:extLst>
          </p:cNvPr>
          <p:cNvPicPr>
            <a:picLocks noChangeAspect="1"/>
          </p:cNvPicPr>
          <p:nvPr/>
        </p:nvPicPr>
        <p:blipFill>
          <a:blip r:embed="rId3"/>
          <a:stretch>
            <a:fillRect/>
          </a:stretch>
        </p:blipFill>
        <p:spPr>
          <a:xfrm>
            <a:off x="0" y="26617"/>
            <a:ext cx="6858000" cy="1694250"/>
          </a:xfrm>
          <a:prstGeom prst="rect">
            <a:avLst/>
          </a:prstGeom>
        </p:spPr>
      </p:pic>
      <p:sp>
        <p:nvSpPr>
          <p:cNvPr id="11" name="TextBox 10">
            <a:extLst>
              <a:ext uri="{FF2B5EF4-FFF2-40B4-BE49-F238E27FC236}">
                <a16:creationId xmlns:a16="http://schemas.microsoft.com/office/drawing/2014/main" id="{CC314DD6-424C-459A-AD04-0E8E2DDFCF36}"/>
              </a:ext>
            </a:extLst>
          </p:cNvPr>
          <p:cNvSpPr txBox="1"/>
          <p:nvPr/>
        </p:nvSpPr>
        <p:spPr>
          <a:xfrm>
            <a:off x="-115887" y="26617"/>
            <a:ext cx="6858000" cy="1015663"/>
          </a:xfrm>
          <a:prstGeom prst="rect">
            <a:avLst/>
          </a:prstGeom>
          <a:noFill/>
          <a:ln>
            <a:noFill/>
          </a:ln>
        </p:spPr>
        <p:txBody>
          <a:bodyPr wrap="square">
            <a:spAutoFit/>
          </a:bodyPr>
          <a:lstStyle/>
          <a:p>
            <a:pPr algn="ctr"/>
            <a:r>
              <a:rPr lang="en-GB" sz="48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  Haselor</a:t>
            </a:r>
            <a:r>
              <a:rPr lang="en-GB" sz="60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  </a:t>
            </a:r>
            <a:r>
              <a:rPr lang="en-GB" sz="36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to</a:t>
            </a:r>
            <a:r>
              <a:rPr lang="en-GB" sz="60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   </a:t>
            </a:r>
            <a:r>
              <a:rPr lang="en-GB" sz="4800">
                <a:ln w="19050" cap="flat" cmpd="sng" algn="ctr">
                  <a:solidFill>
                    <a:srgbClr val="99CCFF"/>
                  </a:solidFill>
                  <a:prstDash val="solid"/>
                  <a:round/>
                </a:ln>
                <a:solidFill>
                  <a:srgbClr val="0066CC"/>
                </a:solidFill>
                <a:effectLst>
                  <a:outerShdw dist="35941" dir="2700000" algn="ctr">
                    <a:srgbClr val="990000"/>
                  </a:outerShdw>
                </a:effectLst>
                <a:latin typeface="Impact" panose="020B0806030902050204" pitchFamily="34" charset="0"/>
                <a:ea typeface="Calibri" panose="020F0502020204030204" pitchFamily="34" charset="0"/>
              </a:rPr>
              <a:t>Home</a:t>
            </a:r>
            <a:endParaRPr lang="en-GB" sz="4800"/>
          </a:p>
        </p:txBody>
      </p:sp>
      <p:pic>
        <p:nvPicPr>
          <p:cNvPr id="12" name="Picture 11">
            <a:extLst>
              <a:ext uri="{FF2B5EF4-FFF2-40B4-BE49-F238E27FC236}">
                <a16:creationId xmlns:a16="http://schemas.microsoft.com/office/drawing/2014/main" id="{BBCCEA57-CD08-45FC-AEF8-23ABFA433B6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36298" y="982881"/>
            <a:ext cx="511261" cy="582256"/>
          </a:xfrm>
          <a:prstGeom prst="rect">
            <a:avLst/>
          </a:prstGeom>
          <a:noFill/>
        </p:spPr>
      </p:pic>
      <p:sp>
        <p:nvSpPr>
          <p:cNvPr id="13" name="Text Box 2">
            <a:extLst>
              <a:ext uri="{FF2B5EF4-FFF2-40B4-BE49-F238E27FC236}">
                <a16:creationId xmlns:a16="http://schemas.microsoft.com/office/drawing/2014/main" id="{E8001796-FA70-4379-B89F-94BAFB4E50CC}"/>
              </a:ext>
            </a:extLst>
          </p:cNvPr>
          <p:cNvSpPr txBox="1">
            <a:spLocks noChangeArrowheads="1"/>
          </p:cNvSpPr>
          <p:nvPr/>
        </p:nvSpPr>
        <p:spPr bwMode="auto">
          <a:xfrm>
            <a:off x="-345" y="1716305"/>
            <a:ext cx="2152447" cy="6162041"/>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a:noAutofit/>
          </a:bodyPr>
          <a:lstStyle/>
          <a:p>
            <a:pPr algn="ctr"/>
            <a:r>
              <a:rPr lang="en-GB" sz="1100" b="1" u="sng" dirty="0">
                <a:solidFill>
                  <a:srgbClr val="FF0000"/>
                </a:solidFill>
                <a:latin typeface="Twinkl Cursive Looped"/>
                <a:cs typeface="Times New Roman"/>
              </a:rPr>
              <a:t>Diary Dates</a:t>
            </a:r>
          </a:p>
          <a:p>
            <a:pPr algn="ctr"/>
            <a:r>
              <a:rPr lang="en-GB" sz="1100" b="1" dirty="0">
                <a:latin typeface="Twinkl Cursive Looped"/>
                <a:ea typeface="Calibri"/>
                <a:cs typeface="Times New Roman"/>
              </a:rPr>
              <a:t>W/C Monday 13</a:t>
            </a:r>
            <a:r>
              <a:rPr lang="en-GB" sz="1100" b="1" baseline="30000" dirty="0">
                <a:latin typeface="Twinkl Cursive Looped"/>
                <a:ea typeface="Calibri"/>
                <a:cs typeface="Times New Roman"/>
              </a:rPr>
              <a:t>th</a:t>
            </a:r>
            <a:r>
              <a:rPr lang="en-GB" sz="1100" b="1" dirty="0">
                <a:latin typeface="Twinkl Cursive Looped"/>
                <a:ea typeface="Calibri"/>
                <a:cs typeface="Times New Roman"/>
              </a:rPr>
              <a:t> May</a:t>
            </a:r>
          </a:p>
          <a:p>
            <a:pPr algn="ctr"/>
            <a:r>
              <a:rPr lang="en-GB" sz="1100" dirty="0">
                <a:latin typeface="Twinkl Cursive Looped"/>
                <a:ea typeface="Calibri"/>
                <a:cs typeface="Times New Roman"/>
              </a:rPr>
              <a:t>Book fair will be available Monday-Thursday this week again in the hall.</a:t>
            </a:r>
          </a:p>
          <a:p>
            <a:pPr algn="ctr"/>
            <a:r>
              <a:rPr lang="en-GB" sz="1100" b="1" dirty="0">
                <a:latin typeface="Twinkl Cursive Looped"/>
                <a:ea typeface="Calibri"/>
                <a:cs typeface="Times New Roman"/>
              </a:rPr>
              <a:t>KS2 Year 6 SATS week </a:t>
            </a:r>
            <a:r>
              <a:rPr lang="en-GB" sz="1100" dirty="0">
                <a:latin typeface="Twinkl Cursive Looped"/>
                <a:ea typeface="Calibri"/>
                <a:cs typeface="Times New Roman"/>
              </a:rPr>
              <a:t>starts- </a:t>
            </a:r>
          </a:p>
          <a:p>
            <a:pPr algn="ctr"/>
            <a:r>
              <a:rPr lang="en-GB" sz="1100" dirty="0" err="1">
                <a:latin typeface="Twinkl Cursive Looped"/>
                <a:ea typeface="Calibri"/>
                <a:cs typeface="Times New Roman"/>
              </a:rPr>
              <a:t>Yr</a:t>
            </a:r>
            <a:r>
              <a:rPr lang="en-GB" sz="1100" dirty="0">
                <a:latin typeface="Twinkl Cursive Looped"/>
                <a:ea typeface="Calibri"/>
                <a:cs typeface="Times New Roman"/>
              </a:rPr>
              <a:t> 5 children will spend the week in the hub being taught.</a:t>
            </a:r>
          </a:p>
          <a:p>
            <a:pPr algn="ctr"/>
            <a:r>
              <a:rPr lang="en-GB" sz="1100" b="1" dirty="0">
                <a:latin typeface="Twinkl Cursive Looped"/>
                <a:ea typeface="Calibri"/>
                <a:cs typeface="Times New Roman"/>
              </a:rPr>
              <a:t>Monday 13</a:t>
            </a:r>
            <a:r>
              <a:rPr lang="en-GB" sz="1100" b="1" baseline="30000" dirty="0">
                <a:latin typeface="Twinkl Cursive Looped"/>
                <a:ea typeface="Calibri"/>
                <a:cs typeface="Times New Roman"/>
              </a:rPr>
              <a:t>th</a:t>
            </a:r>
            <a:r>
              <a:rPr lang="en-GB" sz="1100" b="1" dirty="0">
                <a:latin typeface="Twinkl Cursive Looped"/>
                <a:ea typeface="Calibri"/>
                <a:cs typeface="Times New Roman"/>
              </a:rPr>
              <a:t> May</a:t>
            </a:r>
          </a:p>
          <a:p>
            <a:pPr algn="ctr"/>
            <a:r>
              <a:rPr lang="en-GB" sz="1100" dirty="0">
                <a:latin typeface="Twinkl Cursive Looped"/>
                <a:ea typeface="Calibri"/>
                <a:cs typeface="Times New Roman"/>
              </a:rPr>
              <a:t>SATS English Grammar, Punctuation and Spelling test.</a:t>
            </a:r>
          </a:p>
          <a:p>
            <a:pPr algn="ctr"/>
            <a:r>
              <a:rPr lang="en-GB" sz="1100" b="1" dirty="0">
                <a:latin typeface="Twinkl Cursive Looped"/>
                <a:ea typeface="Calibri"/>
                <a:cs typeface="Times New Roman"/>
              </a:rPr>
              <a:t>Tuesday 14</a:t>
            </a:r>
            <a:r>
              <a:rPr lang="en-GB" sz="1100" b="1" baseline="30000" dirty="0">
                <a:latin typeface="Twinkl Cursive Looped"/>
                <a:ea typeface="Calibri"/>
                <a:cs typeface="Times New Roman"/>
              </a:rPr>
              <a:t>th</a:t>
            </a:r>
            <a:r>
              <a:rPr lang="en-GB" sz="1100" b="1" dirty="0">
                <a:latin typeface="Twinkl Cursive Looped"/>
                <a:ea typeface="Calibri"/>
                <a:cs typeface="Times New Roman"/>
              </a:rPr>
              <a:t> May</a:t>
            </a:r>
          </a:p>
          <a:p>
            <a:pPr algn="ctr"/>
            <a:r>
              <a:rPr lang="en-GB" sz="1100" dirty="0">
                <a:latin typeface="Twinkl Cursive Looped"/>
                <a:ea typeface="Calibri"/>
                <a:cs typeface="Times New Roman"/>
              </a:rPr>
              <a:t>SATS Reading Test</a:t>
            </a:r>
          </a:p>
          <a:p>
            <a:pPr algn="ctr"/>
            <a:r>
              <a:rPr lang="en-GB" sz="1100" b="1" dirty="0">
                <a:latin typeface="Twinkl Cursive Looped"/>
                <a:ea typeface="Calibri"/>
                <a:cs typeface="Times New Roman"/>
              </a:rPr>
              <a:t>Wednesday 15</a:t>
            </a:r>
            <a:r>
              <a:rPr lang="en-GB" sz="1100" b="1" baseline="30000" dirty="0">
                <a:latin typeface="Twinkl Cursive Looped"/>
                <a:ea typeface="Calibri"/>
                <a:cs typeface="Times New Roman"/>
              </a:rPr>
              <a:t>th</a:t>
            </a:r>
            <a:r>
              <a:rPr lang="en-GB" sz="1100" b="1" dirty="0">
                <a:latin typeface="Twinkl Cursive Looped"/>
                <a:ea typeface="Calibri"/>
                <a:cs typeface="Times New Roman"/>
              </a:rPr>
              <a:t> May</a:t>
            </a:r>
          </a:p>
          <a:p>
            <a:pPr algn="ctr"/>
            <a:r>
              <a:rPr lang="en-GB" sz="1100" dirty="0">
                <a:latin typeface="Twinkl Cursive Looped"/>
                <a:ea typeface="Calibri"/>
                <a:cs typeface="Times New Roman"/>
              </a:rPr>
              <a:t>SATS Maths Paper 1 and Paper 2</a:t>
            </a:r>
          </a:p>
          <a:p>
            <a:pPr algn="ctr"/>
            <a:r>
              <a:rPr lang="en-GB" sz="1100" b="1" dirty="0">
                <a:latin typeface="Twinkl Cursive Looped"/>
                <a:ea typeface="Calibri"/>
                <a:cs typeface="Times New Roman"/>
              </a:rPr>
              <a:t>Thursday 16</a:t>
            </a:r>
            <a:r>
              <a:rPr lang="en-GB" sz="1100" b="1" baseline="30000" dirty="0">
                <a:latin typeface="Twinkl Cursive Looped"/>
                <a:ea typeface="Calibri"/>
                <a:cs typeface="Times New Roman"/>
              </a:rPr>
              <a:t>th</a:t>
            </a:r>
            <a:r>
              <a:rPr lang="en-GB" sz="1100" b="1" dirty="0">
                <a:latin typeface="Twinkl Cursive Looped"/>
                <a:ea typeface="Calibri"/>
                <a:cs typeface="Times New Roman"/>
              </a:rPr>
              <a:t> May </a:t>
            </a:r>
          </a:p>
          <a:p>
            <a:pPr algn="ctr"/>
            <a:r>
              <a:rPr lang="en-GB" sz="1100" dirty="0">
                <a:latin typeface="Twinkl Cursive Looped"/>
                <a:ea typeface="Calibri"/>
                <a:cs typeface="Times New Roman"/>
              </a:rPr>
              <a:t>SATS Maths Paper 3</a:t>
            </a:r>
          </a:p>
          <a:p>
            <a:pPr algn="ctr"/>
            <a:r>
              <a:rPr lang="en-GB" sz="1100" b="1" dirty="0">
                <a:latin typeface="Twinkl Cursive Looped"/>
                <a:ea typeface="Calibri"/>
                <a:cs typeface="Times New Roman"/>
              </a:rPr>
              <a:t>Friday 17</a:t>
            </a:r>
            <a:r>
              <a:rPr lang="en-GB" sz="1100" b="1" baseline="30000" dirty="0">
                <a:latin typeface="Twinkl Cursive Looped"/>
                <a:ea typeface="Calibri"/>
                <a:cs typeface="Times New Roman"/>
              </a:rPr>
              <a:t>th</a:t>
            </a:r>
            <a:r>
              <a:rPr lang="en-GB" sz="1100" b="1" dirty="0">
                <a:latin typeface="Twinkl Cursive Looped"/>
                <a:ea typeface="Calibri"/>
                <a:cs typeface="Times New Roman"/>
              </a:rPr>
              <a:t> May </a:t>
            </a:r>
          </a:p>
          <a:p>
            <a:pPr algn="ctr"/>
            <a:r>
              <a:rPr lang="en-GB" sz="1100" dirty="0">
                <a:latin typeface="Twinkl Cursive Looped"/>
                <a:ea typeface="Calibri"/>
                <a:cs typeface="Times New Roman"/>
              </a:rPr>
              <a:t>Class 4 Forest School session pm</a:t>
            </a:r>
          </a:p>
          <a:p>
            <a:pPr algn="ctr"/>
            <a:r>
              <a:rPr lang="en-GB" sz="1100" dirty="0">
                <a:solidFill>
                  <a:srgbClr val="00B050"/>
                </a:solidFill>
                <a:latin typeface="Twinkl Cursive Looped"/>
                <a:ea typeface="Calibri"/>
                <a:cs typeface="Times New Roman"/>
              </a:rPr>
              <a:t>Parent’s Sleep Workshop </a:t>
            </a:r>
          </a:p>
          <a:p>
            <a:pPr algn="ctr"/>
            <a:r>
              <a:rPr lang="en-GB" sz="1100" dirty="0">
                <a:latin typeface="Twinkl Cursive Looped"/>
                <a:ea typeface="Calibri"/>
                <a:cs typeface="Times New Roman"/>
              </a:rPr>
              <a:t>hosted by the Warwickshire School nurse team- in the school hall. 10am -12 noon</a:t>
            </a:r>
          </a:p>
          <a:p>
            <a:pPr algn="ctr"/>
            <a:r>
              <a:rPr lang="en-GB" sz="1100" b="1" dirty="0">
                <a:latin typeface="Twinkl Cursive Looped"/>
                <a:ea typeface="Calibri"/>
                <a:cs typeface="Times New Roman"/>
              </a:rPr>
              <a:t>NO ASSEMBLY TODAY</a:t>
            </a:r>
          </a:p>
          <a:p>
            <a:pPr algn="ctr"/>
            <a:r>
              <a:rPr lang="en-GB" sz="1100" b="1" dirty="0">
                <a:solidFill>
                  <a:srgbClr val="FF0000"/>
                </a:solidFill>
                <a:latin typeface="Twinkl Cursive Looped"/>
                <a:ea typeface="Calibri"/>
                <a:cs typeface="Times New Roman"/>
              </a:rPr>
              <a:t>FOHA Beach Party </a:t>
            </a:r>
          </a:p>
          <a:p>
            <a:pPr algn="ctr"/>
            <a:r>
              <a:rPr lang="en-GB" sz="1100" dirty="0">
                <a:solidFill>
                  <a:srgbClr val="FF0000"/>
                </a:solidFill>
                <a:latin typeface="Twinkl Cursive Looped"/>
                <a:ea typeface="Calibri"/>
                <a:cs typeface="Times New Roman"/>
              </a:rPr>
              <a:t>5.30pm-7.00pm</a:t>
            </a:r>
          </a:p>
          <a:p>
            <a:pPr algn="ctr"/>
            <a:r>
              <a:rPr lang="en-GB" sz="1100" b="1" dirty="0">
                <a:latin typeface="Twinkl Cursive Looped"/>
                <a:ea typeface="Calibri"/>
                <a:cs typeface="Times New Roman"/>
              </a:rPr>
              <a:t>Friday 24</a:t>
            </a:r>
            <a:r>
              <a:rPr lang="en-GB" sz="1100" b="1" baseline="30000" dirty="0">
                <a:latin typeface="Twinkl Cursive Looped"/>
                <a:ea typeface="Calibri"/>
                <a:cs typeface="Times New Roman"/>
              </a:rPr>
              <a:t>th</a:t>
            </a:r>
            <a:r>
              <a:rPr lang="en-GB" sz="1100" b="1" dirty="0">
                <a:latin typeface="Twinkl Cursive Looped"/>
                <a:ea typeface="Calibri"/>
                <a:cs typeface="Times New Roman"/>
              </a:rPr>
              <a:t> May</a:t>
            </a:r>
          </a:p>
          <a:p>
            <a:pPr algn="ctr"/>
            <a:r>
              <a:rPr lang="en-GB" sz="1100" dirty="0">
                <a:latin typeface="Twinkl Cursive Looped"/>
                <a:ea typeface="Calibri"/>
                <a:cs typeface="Times New Roman"/>
              </a:rPr>
              <a:t>Break up for half term </a:t>
            </a:r>
          </a:p>
          <a:p>
            <a:pPr algn="ctr"/>
            <a:r>
              <a:rPr lang="en-GB" sz="1100" dirty="0">
                <a:latin typeface="Twinkl Cursive Looped"/>
                <a:ea typeface="Calibri"/>
                <a:cs typeface="Times New Roman"/>
              </a:rPr>
              <a:t>Children finish at 3.15pm</a:t>
            </a:r>
          </a:p>
          <a:p>
            <a:pPr algn="ctr"/>
            <a:r>
              <a:rPr lang="en-GB" sz="1100" b="1" dirty="0">
                <a:latin typeface="Twinkl Cursive Looped"/>
                <a:ea typeface="Calibri"/>
                <a:cs typeface="Times New Roman"/>
              </a:rPr>
              <a:t>W/C 27</a:t>
            </a:r>
            <a:r>
              <a:rPr lang="en-GB" sz="1100" b="1" baseline="30000" dirty="0">
                <a:latin typeface="Twinkl Cursive Looped"/>
                <a:ea typeface="Calibri"/>
                <a:cs typeface="Times New Roman"/>
              </a:rPr>
              <a:t>th</a:t>
            </a:r>
            <a:r>
              <a:rPr lang="en-GB" sz="1100" b="1" dirty="0">
                <a:latin typeface="Twinkl Cursive Looped"/>
                <a:ea typeface="Calibri"/>
                <a:cs typeface="Times New Roman"/>
              </a:rPr>
              <a:t> May – 31</a:t>
            </a:r>
            <a:r>
              <a:rPr lang="en-GB" sz="1100" b="1" baseline="30000" dirty="0">
                <a:latin typeface="Twinkl Cursive Looped"/>
                <a:ea typeface="Calibri"/>
                <a:cs typeface="Times New Roman"/>
              </a:rPr>
              <a:t>st</a:t>
            </a:r>
            <a:r>
              <a:rPr lang="en-GB" sz="1100" b="1" dirty="0">
                <a:latin typeface="Twinkl Cursive Looped"/>
                <a:ea typeface="Calibri"/>
                <a:cs typeface="Times New Roman"/>
              </a:rPr>
              <a:t> May</a:t>
            </a:r>
          </a:p>
          <a:p>
            <a:pPr algn="ctr"/>
            <a:r>
              <a:rPr lang="en-GB" sz="1100" dirty="0">
                <a:latin typeface="Twinkl Cursive Looped"/>
                <a:ea typeface="Calibri"/>
                <a:cs typeface="Times New Roman"/>
              </a:rPr>
              <a:t>Sprint Active Holiday Camp runs every day- go to the Sprint Active website to book places. </a:t>
            </a:r>
          </a:p>
          <a:p>
            <a:pPr algn="ctr"/>
            <a:endParaRPr lang="en-GB" sz="1200" dirty="0">
              <a:latin typeface="Twinkl Cursive Looped"/>
              <a:ea typeface="Calibri"/>
              <a:cs typeface="Times New Roman"/>
            </a:endParaRPr>
          </a:p>
          <a:p>
            <a:pPr algn="ctr"/>
            <a:endParaRPr lang="en-GB" sz="12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0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0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0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000" dirty="0">
              <a:latin typeface="Twinkl Cursive Looped" panose="02000000000000000000" pitchFamily="2" charset="0"/>
              <a:ea typeface="Calibri" panose="020F0502020204030204" pitchFamily="34" charset="0"/>
              <a:cs typeface="Times New Roman" panose="02020603050405020304" pitchFamily="18" charset="0"/>
            </a:endParaRPr>
          </a:p>
          <a:p>
            <a:pPr algn="ctr"/>
            <a:endParaRPr lang="en-GB" sz="1000" dirty="0">
              <a:latin typeface="Twinkl Cursive Looped" panose="02000000000000000000" pitchFamily="2" charset="0"/>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C7F00FBB-3A2B-4341-8733-E0AB3ACD5B5A}"/>
              </a:ext>
            </a:extLst>
          </p:cNvPr>
          <p:cNvSpPr txBox="1"/>
          <p:nvPr/>
        </p:nvSpPr>
        <p:spPr>
          <a:xfrm>
            <a:off x="574374" y="1266089"/>
            <a:ext cx="1987550" cy="307777"/>
          </a:xfrm>
          <a:prstGeom prst="rect">
            <a:avLst/>
          </a:prstGeom>
          <a:noFill/>
        </p:spPr>
        <p:txBody>
          <a:bodyPr wrap="square" lIns="91440" tIns="45720" rIns="91440" bIns="45720" rtlCol="0" anchor="t">
            <a:spAutoFit/>
          </a:bodyPr>
          <a:lstStyle/>
          <a:p>
            <a:r>
              <a:rPr lang="en-GB" sz="1400" b="1" dirty="0"/>
              <a:t>Volume  3 -  Issue 25</a:t>
            </a:r>
            <a:endParaRPr lang="en-US" dirty="0"/>
          </a:p>
        </p:txBody>
      </p:sp>
      <p:sp>
        <p:nvSpPr>
          <p:cNvPr id="19" name="TextBox 18">
            <a:extLst>
              <a:ext uri="{FF2B5EF4-FFF2-40B4-BE49-F238E27FC236}">
                <a16:creationId xmlns:a16="http://schemas.microsoft.com/office/drawing/2014/main" id="{8335B018-B32A-45BA-B4C7-2CB7D5E4C20B}"/>
              </a:ext>
            </a:extLst>
          </p:cNvPr>
          <p:cNvSpPr txBox="1"/>
          <p:nvPr/>
        </p:nvSpPr>
        <p:spPr>
          <a:xfrm>
            <a:off x="4176016" y="1274998"/>
            <a:ext cx="2351064" cy="307777"/>
          </a:xfrm>
          <a:prstGeom prst="rect">
            <a:avLst/>
          </a:prstGeom>
          <a:noFill/>
        </p:spPr>
        <p:txBody>
          <a:bodyPr wrap="square" lIns="91440" tIns="45720" rIns="91440" bIns="45720" rtlCol="0" anchor="t">
            <a:spAutoFit/>
          </a:bodyPr>
          <a:lstStyle/>
          <a:p>
            <a:r>
              <a:rPr lang="en-GB" sz="1400" b="1" dirty="0"/>
              <a:t>Friday 10th May 2024</a:t>
            </a:r>
          </a:p>
        </p:txBody>
      </p:sp>
      <p:pic>
        <p:nvPicPr>
          <p:cNvPr id="25" name="Picture 24" descr="Mathletics | Product Reviews | EdSurge">
            <a:extLst>
              <a:ext uri="{FF2B5EF4-FFF2-40B4-BE49-F238E27FC236}">
                <a16:creationId xmlns:a16="http://schemas.microsoft.com/office/drawing/2014/main" id="{D4BE293B-F06E-4032-9075-9AD868D69E3E}"/>
              </a:ext>
            </a:extLst>
          </p:cNvPr>
          <p:cNvPicPr>
            <a:picLocks noChangeAspect="1"/>
          </p:cNvPicPr>
          <p:nvPr/>
        </p:nvPicPr>
        <p:blipFill>
          <a:blip r:embed="rId5" cstate="hqprint">
            <a:extLst>
              <a:ext uri="{28A0092B-C50C-407E-A947-70E740481C1C}">
                <a14:useLocalDpi xmlns:a14="http://schemas.microsoft.com/office/drawing/2010/main" val="0"/>
              </a:ext>
            </a:extLst>
          </a:blip>
          <a:srcRect t="16176" b="22060"/>
          <a:stretch>
            <a:fillRect/>
          </a:stretch>
        </p:blipFill>
        <p:spPr bwMode="auto">
          <a:xfrm>
            <a:off x="2663066" y="7906277"/>
            <a:ext cx="1201942" cy="369752"/>
          </a:xfrm>
          <a:prstGeom prst="rect">
            <a:avLst/>
          </a:prstGeom>
          <a:noFill/>
          <a:ln>
            <a:noFill/>
          </a:ln>
        </p:spPr>
      </p:pic>
      <p:sp>
        <p:nvSpPr>
          <p:cNvPr id="26" name="TextBox 25">
            <a:extLst>
              <a:ext uri="{FF2B5EF4-FFF2-40B4-BE49-F238E27FC236}">
                <a16:creationId xmlns:a16="http://schemas.microsoft.com/office/drawing/2014/main" id="{6E8CA57B-0460-4296-9D1B-3BD75CD4B17C}"/>
              </a:ext>
            </a:extLst>
          </p:cNvPr>
          <p:cNvSpPr txBox="1"/>
          <p:nvPr/>
        </p:nvSpPr>
        <p:spPr>
          <a:xfrm>
            <a:off x="2128924" y="7910623"/>
            <a:ext cx="2246371" cy="1969770"/>
          </a:xfrm>
          <a:prstGeom prst="rect">
            <a:avLst/>
          </a:prstGeom>
          <a:noFill/>
          <a:ln w="28575">
            <a:solidFill>
              <a:srgbClr val="0070C0"/>
            </a:solidFill>
          </a:ln>
        </p:spPr>
        <p:txBody>
          <a:bodyPr wrap="square" lIns="91440" tIns="45720" rIns="91440" bIns="45720" rtlCol="0" anchor="t">
            <a:spAutoFit/>
          </a:bodyPr>
          <a:lstStyle/>
          <a:p>
            <a:pPr algn="ctr"/>
            <a:br>
              <a:rPr lang="en-GB" dirty="0"/>
            </a:br>
            <a:r>
              <a:rPr lang="en-GB" sz="1250" b="1" u="sng" dirty="0">
                <a:solidFill>
                  <a:schemeClr val="accent1">
                    <a:lumMod val="75000"/>
                  </a:schemeClr>
                </a:solidFill>
                <a:latin typeface="Twinkl Cursive Looped"/>
              </a:rPr>
              <a:t>Class Result</a:t>
            </a:r>
          </a:p>
          <a:p>
            <a:pPr algn="ctr"/>
            <a:r>
              <a:rPr lang="en-GB" sz="1250" dirty="0">
                <a:latin typeface="Twinkl Cursive Looped"/>
              </a:rPr>
              <a:t>1</a:t>
            </a:r>
            <a:r>
              <a:rPr lang="en-GB" sz="1250" baseline="30000" dirty="0">
                <a:latin typeface="Twinkl Cursive Looped"/>
              </a:rPr>
              <a:t>st </a:t>
            </a:r>
            <a:r>
              <a:rPr lang="en-GB" sz="1250" dirty="0">
                <a:latin typeface="Twinkl Cursive Looped"/>
              </a:rPr>
              <a:t>: Class 2- 13,310 points</a:t>
            </a:r>
          </a:p>
          <a:p>
            <a:pPr algn="ctr"/>
            <a:r>
              <a:rPr lang="en-GB" sz="1250" dirty="0">
                <a:latin typeface="Twinkl Cursive Looped"/>
              </a:rPr>
              <a:t>2</a:t>
            </a:r>
            <a:r>
              <a:rPr lang="en-GB" sz="1250" baseline="30000" dirty="0">
                <a:latin typeface="Twinkl Cursive Looped"/>
              </a:rPr>
              <a:t>nd </a:t>
            </a:r>
            <a:r>
              <a:rPr lang="en-GB" sz="1250" dirty="0">
                <a:latin typeface="Twinkl Cursive Looped"/>
              </a:rPr>
              <a:t>: Class 4 7,420 points</a:t>
            </a:r>
          </a:p>
          <a:p>
            <a:pPr algn="ctr"/>
            <a:r>
              <a:rPr lang="en-GB" sz="1250" dirty="0">
                <a:latin typeface="Twinkl Cursive Looped"/>
              </a:rPr>
              <a:t>3rd : Class 3 2,980 points</a:t>
            </a:r>
          </a:p>
          <a:p>
            <a:pPr algn="ctr"/>
            <a:r>
              <a:rPr lang="en-GB" sz="1250" b="1" u="sng" dirty="0">
                <a:solidFill>
                  <a:schemeClr val="accent1">
                    <a:lumMod val="75000"/>
                  </a:schemeClr>
                </a:solidFill>
                <a:latin typeface="Twinkl Cursive Looped"/>
              </a:rPr>
              <a:t>Mathletes Of The Week</a:t>
            </a:r>
            <a:endParaRPr lang="en-GB" sz="1250" dirty="0">
              <a:solidFill>
                <a:schemeClr val="accent1">
                  <a:lumMod val="75000"/>
                </a:schemeClr>
              </a:solidFill>
              <a:latin typeface="Calibri" panose="020F0502020204030204"/>
              <a:ea typeface="Calibri"/>
              <a:cs typeface="Calibri"/>
            </a:endParaRPr>
          </a:p>
          <a:p>
            <a:pPr algn="ctr"/>
            <a:r>
              <a:rPr lang="en-GB" sz="1250" dirty="0">
                <a:solidFill>
                  <a:srgbClr val="000000"/>
                </a:solidFill>
                <a:latin typeface="Twinkl Cursive Looped"/>
              </a:rPr>
              <a:t>Class</a:t>
            </a:r>
            <a:r>
              <a:rPr lang="en-GB" sz="1250" dirty="0">
                <a:latin typeface="Twinkl Cursive Looped"/>
              </a:rPr>
              <a:t> 2 : Albie 3,160 pts </a:t>
            </a:r>
            <a:endParaRPr lang="en-GB" sz="1250" dirty="0">
              <a:ea typeface="Calibri"/>
              <a:cs typeface="Calibri"/>
            </a:endParaRPr>
          </a:p>
          <a:p>
            <a:pPr algn="ctr"/>
            <a:r>
              <a:rPr lang="en-GB" sz="1250" dirty="0">
                <a:latin typeface="Twinkl Cursive Looped"/>
              </a:rPr>
              <a:t>Class 3 : Elliw 1,030 pts</a:t>
            </a:r>
          </a:p>
          <a:p>
            <a:pPr algn="ctr"/>
            <a:r>
              <a:rPr lang="en-GB" sz="1250" dirty="0">
                <a:latin typeface="Twinkl Cursive Looped"/>
              </a:rPr>
              <a:t>Class 4: Poppy W 3,560 pts</a:t>
            </a:r>
          </a:p>
        </p:txBody>
      </p:sp>
      <p:sp>
        <p:nvSpPr>
          <p:cNvPr id="6" name="Rectangle 5">
            <a:extLst>
              <a:ext uri="{FF2B5EF4-FFF2-40B4-BE49-F238E27FC236}">
                <a16:creationId xmlns:a16="http://schemas.microsoft.com/office/drawing/2014/main" id="{2962819A-C353-4089-B597-C9F994071110}"/>
              </a:ext>
            </a:extLst>
          </p:cNvPr>
          <p:cNvSpPr/>
          <p:nvPr/>
        </p:nvSpPr>
        <p:spPr>
          <a:xfrm>
            <a:off x="2152102" y="1716483"/>
            <a:ext cx="4704646" cy="5586145"/>
          </a:xfrm>
          <a:prstGeom prst="rect">
            <a:avLst/>
          </a:prstGeom>
          <a:noFill/>
        </p:spPr>
        <p:txBody>
          <a:bodyPr wrap="square" lIns="91440" tIns="45720" rIns="91440" bIns="45720" anchor="t">
            <a:spAutoFit/>
            <a:scene3d>
              <a:camera prst="orthographicFront"/>
              <a:lightRig rig="soft" dir="t">
                <a:rot lat="0" lon="0" rev="15600000"/>
              </a:lightRig>
            </a:scene3d>
            <a:sp3d extrusionH="57150" prstMaterial="softEdge">
              <a:bevelT w="25400" h="38100"/>
            </a:sp3d>
          </a:bodyPr>
          <a:lstStyle/>
          <a:p>
            <a:pPr algn="ctr"/>
            <a:r>
              <a:rPr lang="en-US" sz="1050" b="1" u="sng" cap="none" spc="0" dirty="0">
                <a:ln/>
                <a:solidFill>
                  <a:srgbClr val="FF0000"/>
                </a:solidFill>
                <a:effectLst/>
                <a:latin typeface="Twinkl Cursive Looped" panose="02000000000000000000" pitchFamily="2" charset="0"/>
              </a:rPr>
              <a:t>Weekly update.</a:t>
            </a:r>
          </a:p>
          <a:p>
            <a:r>
              <a:rPr lang="en-US" sz="1050" dirty="0">
                <a:ln/>
                <a:latin typeface="Twinkl Cursive Looped" panose="02000000000000000000" pitchFamily="2" charset="0"/>
                <a:cs typeface="Calibri"/>
              </a:rPr>
              <a:t>Dear Parents/Carers, </a:t>
            </a:r>
          </a:p>
          <a:p>
            <a:r>
              <a:rPr lang="en-US" sz="1050" dirty="0">
                <a:ln/>
                <a:latin typeface="Twinkl Cursive Looped" panose="02000000000000000000" pitchFamily="2" charset="0"/>
                <a:ea typeface="Calibri"/>
                <a:cs typeface="Segoe UI"/>
              </a:rPr>
              <a:t>Thank you to all children who took part in the </a:t>
            </a:r>
            <a:r>
              <a:rPr lang="en-US" sz="1050" b="1" dirty="0">
                <a:ln/>
                <a:latin typeface="Twinkl Cursive Looped" panose="02000000000000000000" pitchFamily="2" charset="0"/>
                <a:ea typeface="Calibri"/>
                <a:cs typeface="Segoe UI"/>
              </a:rPr>
              <a:t>School Council’s Crazy Hair day</a:t>
            </a:r>
            <a:r>
              <a:rPr lang="en-US" sz="1050" dirty="0">
                <a:ln/>
                <a:latin typeface="Twinkl Cursive Looped" panose="02000000000000000000" pitchFamily="2" charset="0"/>
                <a:ea typeface="Calibri"/>
                <a:cs typeface="Segoe UI"/>
              </a:rPr>
              <a:t> in order to raise money for more sports equipment for break times. The children managed to raise £69.80 which is fantastic. Thank you also to </a:t>
            </a:r>
            <a:r>
              <a:rPr lang="en-US" sz="1050" b="1" dirty="0">
                <a:ln/>
                <a:latin typeface="Twinkl Cursive Looped" panose="02000000000000000000" pitchFamily="2" charset="0"/>
                <a:ea typeface="Calibri"/>
                <a:cs typeface="Segoe UI"/>
              </a:rPr>
              <a:t>Alcester Rugby Club </a:t>
            </a:r>
            <a:r>
              <a:rPr lang="en-US" sz="1050" dirty="0">
                <a:ln/>
                <a:latin typeface="Twinkl Cursive Looped" panose="02000000000000000000" pitchFamily="2" charset="0"/>
                <a:ea typeface="Calibri"/>
                <a:cs typeface="Segoe UI"/>
              </a:rPr>
              <a:t>who heard about the children’s wishes for more rugby balls and donated 10 new balls for the children to use in school. This has meant we can use the crazy hair money to buy new basketballs and other items to support playtimes. Thank you everyone!</a:t>
            </a:r>
          </a:p>
          <a:p>
            <a:r>
              <a:rPr lang="en-US" sz="1050" dirty="0">
                <a:ln/>
                <a:latin typeface="Twinkl Cursive Looped" panose="02000000000000000000" pitchFamily="2" charset="0"/>
                <a:ea typeface="Calibri"/>
                <a:cs typeface="Segoe UI"/>
              </a:rPr>
              <a:t>We are lucky to have been informed that the </a:t>
            </a:r>
            <a:r>
              <a:rPr lang="en-US" sz="1050" b="1" dirty="0">
                <a:ln/>
                <a:latin typeface="Twinkl Cursive Looped" panose="02000000000000000000" pitchFamily="2" charset="0"/>
                <a:ea typeface="Calibri"/>
                <a:cs typeface="Segoe UI"/>
              </a:rPr>
              <a:t>book fair </a:t>
            </a:r>
            <a:r>
              <a:rPr lang="en-US" sz="1050" dirty="0">
                <a:ln/>
                <a:latin typeface="Twinkl Cursive Looped" panose="02000000000000000000" pitchFamily="2" charset="0"/>
                <a:ea typeface="Calibri"/>
                <a:cs typeface="Segoe UI"/>
              </a:rPr>
              <a:t>will remain in school for another week until Thursday 16</a:t>
            </a:r>
            <a:r>
              <a:rPr lang="en-US" sz="1050" baseline="30000" dirty="0">
                <a:ln/>
                <a:latin typeface="Twinkl Cursive Looped" panose="02000000000000000000" pitchFamily="2" charset="0"/>
                <a:ea typeface="Calibri"/>
                <a:cs typeface="Segoe UI"/>
              </a:rPr>
              <a:t>th</a:t>
            </a:r>
            <a:r>
              <a:rPr lang="en-US" sz="1050" dirty="0">
                <a:ln/>
                <a:latin typeface="Twinkl Cursive Looped" panose="02000000000000000000" pitchFamily="2" charset="0"/>
                <a:ea typeface="Calibri"/>
                <a:cs typeface="Segoe UI"/>
              </a:rPr>
              <a:t> May- do take advantage of the longer availability to purchase items before or after school. </a:t>
            </a:r>
          </a:p>
          <a:p>
            <a:r>
              <a:rPr lang="en-GB" sz="1050" dirty="0">
                <a:latin typeface="Twinkl Cursive Looped" panose="02000000000000000000" pitchFamily="2" charset="0"/>
                <a:ea typeface="Calibri"/>
                <a:cs typeface="Times New Roman"/>
              </a:rPr>
              <a:t>We are very much looking forward to the </a:t>
            </a:r>
            <a:r>
              <a:rPr lang="en-GB" sz="1050" b="1" dirty="0">
                <a:latin typeface="Twinkl Cursive Looped" panose="02000000000000000000" pitchFamily="2" charset="0"/>
                <a:ea typeface="Calibri"/>
                <a:cs typeface="Times New Roman"/>
              </a:rPr>
              <a:t>Friends of Haselor’s Beach Party </a:t>
            </a:r>
            <a:r>
              <a:rPr lang="en-GB" sz="1050" dirty="0">
                <a:latin typeface="Twinkl Cursive Looped" panose="02000000000000000000" pitchFamily="2" charset="0"/>
                <a:ea typeface="Calibri"/>
                <a:cs typeface="Times New Roman"/>
              </a:rPr>
              <a:t>on the evening of Friday 17</a:t>
            </a:r>
            <a:r>
              <a:rPr lang="en-GB" sz="1050" baseline="30000" dirty="0">
                <a:latin typeface="Twinkl Cursive Looped" panose="02000000000000000000" pitchFamily="2" charset="0"/>
                <a:ea typeface="Calibri"/>
                <a:cs typeface="Times New Roman"/>
              </a:rPr>
              <a:t>th</a:t>
            </a:r>
            <a:r>
              <a:rPr lang="en-GB" sz="1050" dirty="0">
                <a:latin typeface="Twinkl Cursive Looped" panose="02000000000000000000" pitchFamily="2" charset="0"/>
                <a:ea typeface="Calibri"/>
                <a:cs typeface="Times New Roman"/>
              </a:rPr>
              <a:t> May 5.30-7.00pm</a:t>
            </a:r>
            <a:r>
              <a:rPr lang="en-GB" sz="1050" dirty="0">
                <a:solidFill>
                  <a:srgbClr val="FF0000"/>
                </a:solidFill>
                <a:latin typeface="Twinkl Cursive Looped" panose="02000000000000000000" pitchFamily="2" charset="0"/>
                <a:ea typeface="Calibri"/>
                <a:cs typeface="Times New Roman"/>
              </a:rPr>
              <a:t>. </a:t>
            </a:r>
            <a:r>
              <a:rPr lang="en-GB" sz="1050" dirty="0">
                <a:latin typeface="Twinkl Cursive Looped" panose="02000000000000000000" pitchFamily="2" charset="0"/>
                <a:ea typeface="Calibri"/>
                <a:cs typeface="Times New Roman"/>
              </a:rPr>
              <a:t>There will be hot dogs, cakes and other sweet treats to buy as well as some fun ‘mocktails’ to get us in the beach party mood. These will all be available to buy and a variety of stalls and activities for the children to enjoy through our token system that has worked well in previous events. </a:t>
            </a:r>
            <a:r>
              <a:rPr lang="en-GB" sz="1050" b="1" dirty="0">
                <a:latin typeface="Twinkl Cursive Looped" panose="02000000000000000000" pitchFamily="2" charset="0"/>
                <a:ea typeface="Calibri"/>
                <a:cs typeface="Times New Roman"/>
              </a:rPr>
              <a:t>Tokens will be on sale for 50p each </a:t>
            </a:r>
            <a:r>
              <a:rPr lang="en-GB" sz="1050" dirty="0">
                <a:latin typeface="Twinkl Cursive Looped" panose="02000000000000000000" pitchFamily="2" charset="0"/>
                <a:ea typeface="Calibri"/>
                <a:cs typeface="Times New Roman"/>
              </a:rPr>
              <a:t>and can be used to pay for all stalls- food can be purchased with cash and a card machine will be available to use at the event. </a:t>
            </a:r>
          </a:p>
          <a:p>
            <a:r>
              <a:rPr lang="en-GB" sz="1050" dirty="0">
                <a:ln/>
                <a:latin typeface="Twinkl Cursive Looped" panose="02000000000000000000" pitchFamily="2" charset="0"/>
                <a:ea typeface="Calibri"/>
                <a:cs typeface="Times New Roman"/>
              </a:rPr>
              <a:t>There will be </a:t>
            </a:r>
            <a:r>
              <a:rPr lang="en-GB" sz="1050" b="1" dirty="0">
                <a:ln/>
                <a:latin typeface="Twinkl Cursive Looped" panose="02000000000000000000" pitchFamily="2" charset="0"/>
                <a:ea typeface="Calibri"/>
                <a:cs typeface="Times New Roman"/>
              </a:rPr>
              <a:t>3 competitions </a:t>
            </a:r>
            <a:r>
              <a:rPr lang="en-GB" sz="1050" dirty="0">
                <a:ln/>
                <a:latin typeface="Twinkl Cursive Looped" panose="02000000000000000000" pitchFamily="2" charset="0"/>
                <a:ea typeface="Calibri"/>
                <a:cs typeface="Times New Roman"/>
              </a:rPr>
              <a:t>for the children to take part in at the party:</a:t>
            </a:r>
          </a:p>
          <a:p>
            <a:pPr marL="228600" indent="-228600">
              <a:buAutoNum type="arabicPeriod"/>
            </a:pPr>
            <a:r>
              <a:rPr lang="en-GB" sz="1050" dirty="0">
                <a:ln/>
                <a:latin typeface="Twinkl Cursive Looped" panose="02000000000000000000" pitchFamily="2" charset="0"/>
                <a:ea typeface="Calibri"/>
                <a:cs typeface="Times New Roman"/>
              </a:rPr>
              <a:t>Create a ‘Day at the Beach’ art picture to be brought into school on Friday morning of the 17</a:t>
            </a:r>
            <a:r>
              <a:rPr lang="en-GB" sz="1050" baseline="30000" dirty="0">
                <a:ln/>
                <a:latin typeface="Twinkl Cursive Looped" panose="02000000000000000000" pitchFamily="2" charset="0"/>
                <a:ea typeface="Calibri"/>
                <a:cs typeface="Times New Roman"/>
              </a:rPr>
              <a:t>th</a:t>
            </a:r>
            <a:r>
              <a:rPr lang="en-GB" sz="1050" dirty="0">
                <a:ln/>
                <a:latin typeface="Twinkl Cursive Looped" panose="02000000000000000000" pitchFamily="2" charset="0"/>
                <a:ea typeface="Calibri"/>
                <a:cs typeface="Times New Roman"/>
              </a:rPr>
              <a:t> May – Prizes will be awarded for each Year group winner.</a:t>
            </a:r>
          </a:p>
          <a:p>
            <a:pPr marL="228600" indent="-228600">
              <a:buAutoNum type="arabicPeriod"/>
            </a:pPr>
            <a:r>
              <a:rPr lang="en-GB" sz="1050" dirty="0">
                <a:ln/>
                <a:latin typeface="Twinkl Cursive Looped" panose="02000000000000000000" pitchFamily="2" charset="0"/>
                <a:ea typeface="Calibri"/>
                <a:cs typeface="Times New Roman"/>
              </a:rPr>
              <a:t>On the night itself, there will be a ‘best dressed’ competition awarded to one child per year group for the most creative beach wear.</a:t>
            </a:r>
          </a:p>
          <a:p>
            <a:pPr marL="228600" indent="-228600">
              <a:buAutoNum type="arabicPeriod"/>
            </a:pPr>
            <a:r>
              <a:rPr lang="en-GB" sz="1050" dirty="0">
                <a:ln/>
                <a:latin typeface="Twinkl Cursive Looped" panose="02000000000000000000" pitchFamily="2" charset="0"/>
                <a:ea typeface="Calibri"/>
                <a:cs typeface="Times New Roman"/>
              </a:rPr>
              <a:t>There will be an informal ‘limbo’ competition which all children can take part in on the night. </a:t>
            </a:r>
          </a:p>
          <a:p>
            <a:r>
              <a:rPr lang="en-GB" sz="1050" dirty="0">
                <a:ln/>
                <a:latin typeface="Twinkl Cursive Looped" panose="02000000000000000000" pitchFamily="2" charset="0"/>
                <a:ea typeface="Calibri"/>
                <a:cs typeface="Times New Roman"/>
              </a:rPr>
              <a:t>Do please come and support the Friends at this event – the money raised goes to support activities in school to enrich the learning experience of all children.</a:t>
            </a:r>
            <a:endParaRPr lang="en-US" sz="1050" dirty="0">
              <a:ln/>
              <a:latin typeface="Twinkl Cursive Looped" panose="02000000000000000000" pitchFamily="2" charset="0"/>
              <a:ea typeface="Calibri"/>
              <a:cs typeface="Segoe UI"/>
            </a:endParaRPr>
          </a:p>
          <a:p>
            <a:r>
              <a:rPr lang="en-US" sz="1050" dirty="0">
                <a:ln/>
                <a:latin typeface="Twinkl Cursive Looped" panose="02000000000000000000" pitchFamily="2" charset="0"/>
                <a:ea typeface="Calibri"/>
                <a:cs typeface="Segoe UI"/>
              </a:rPr>
              <a:t>Have a super, sunny weekend everyone!</a:t>
            </a:r>
          </a:p>
          <a:p>
            <a:r>
              <a:rPr lang="en-US" sz="1050" dirty="0">
                <a:ln/>
                <a:latin typeface="Twinkl Cursive Looped" panose="02000000000000000000" pitchFamily="2" charset="0"/>
                <a:cs typeface="Segoe UI"/>
              </a:rPr>
              <a:t>Kind Regards, </a:t>
            </a:r>
            <a:br>
              <a:rPr lang="en-US" sz="1050" dirty="0">
                <a:ln/>
                <a:latin typeface="Twinkl Cursive Looped" panose="02000000000000000000" pitchFamily="2" charset="0"/>
                <a:cs typeface="Segoe UI"/>
              </a:rPr>
            </a:br>
            <a:r>
              <a:rPr lang="en-US" sz="1050" dirty="0" err="1">
                <a:ln/>
                <a:latin typeface="Twinkl Cursive Looped" panose="02000000000000000000" pitchFamily="2" charset="0"/>
                <a:cs typeface="Segoe UI"/>
              </a:rPr>
              <a:t>Mrs</a:t>
            </a:r>
            <a:r>
              <a:rPr lang="en-US" sz="1050" dirty="0">
                <a:ln/>
                <a:latin typeface="Twinkl Cursive Looped" panose="02000000000000000000" pitchFamily="2" charset="0"/>
                <a:cs typeface="Segoe UI"/>
              </a:rPr>
              <a:t> Gail Duxbury </a:t>
            </a:r>
            <a:endParaRPr lang="en-US" sz="1050" dirty="0">
              <a:ln/>
              <a:latin typeface="Twinkl Cursive Looped" panose="02000000000000000000" pitchFamily="2" charset="0"/>
              <a:ea typeface="Calibri"/>
              <a:cs typeface="Calibri"/>
            </a:endParaRPr>
          </a:p>
        </p:txBody>
      </p:sp>
      <p:sp>
        <p:nvSpPr>
          <p:cNvPr id="3" name="TextBox 2">
            <a:extLst>
              <a:ext uri="{FF2B5EF4-FFF2-40B4-BE49-F238E27FC236}">
                <a16:creationId xmlns:a16="http://schemas.microsoft.com/office/drawing/2014/main" id="{D3FD39C0-9372-7D8D-C491-AD531EC025E7}"/>
              </a:ext>
            </a:extLst>
          </p:cNvPr>
          <p:cNvSpPr txBox="1"/>
          <p:nvPr/>
        </p:nvSpPr>
        <p:spPr>
          <a:xfrm>
            <a:off x="4447055" y="6942887"/>
            <a:ext cx="2404281" cy="2931572"/>
          </a:xfrm>
          <a:prstGeom prst="rect">
            <a:avLst/>
          </a:prstGeom>
          <a:noFill/>
          <a:ln w="28575">
            <a:solidFill>
              <a:srgbClr val="FF0000"/>
            </a:solidFill>
          </a:ln>
        </p:spPr>
        <p:txBody>
          <a:bodyPr wrap="square" lIns="91440" tIns="45720" rIns="91440" bIns="45720" rtlCol="0" anchor="ctr" anchorCtr="0">
            <a:spAutoFit/>
          </a:bodyPr>
          <a:lstStyle/>
          <a:p>
            <a:pPr algn="ctr"/>
            <a:endParaRPr lang="en-GB" sz="1200" dirty="0">
              <a:latin typeface="Twinkl Cursive Looped"/>
              <a:ea typeface="+mn-lt"/>
              <a:cs typeface="+mn-lt"/>
            </a:endParaRPr>
          </a:p>
          <a:p>
            <a:pPr algn="ctr"/>
            <a:r>
              <a:rPr lang="en-GB" sz="1150" dirty="0">
                <a:latin typeface="Twinkl Cursive Looped"/>
                <a:ea typeface="+mn-lt"/>
                <a:cs typeface="+mn-lt"/>
              </a:rPr>
              <a:t>Class 1: George D</a:t>
            </a:r>
          </a:p>
          <a:p>
            <a:pPr algn="ctr"/>
            <a:r>
              <a:rPr lang="en-GB" sz="1150" dirty="0">
                <a:latin typeface="Twinkl Cursive Looped"/>
                <a:ea typeface="+mn-lt"/>
                <a:cs typeface="+mn-lt"/>
              </a:rPr>
              <a:t>Class 2: Sebastian</a:t>
            </a:r>
          </a:p>
          <a:p>
            <a:pPr algn="ctr"/>
            <a:endParaRPr lang="en-GB" sz="1150" dirty="0">
              <a:solidFill>
                <a:srgbClr val="000000"/>
              </a:solidFill>
              <a:latin typeface="Twinkl Cursive Looped"/>
              <a:ea typeface="+mn-lt"/>
              <a:cs typeface="+mn-lt"/>
            </a:endParaRPr>
          </a:p>
          <a:p>
            <a:pPr algn="ctr"/>
            <a:endParaRPr lang="en-GB" sz="1150" b="1" dirty="0">
              <a:solidFill>
                <a:srgbClr val="0070C0"/>
              </a:solidFill>
              <a:ea typeface="+mn-lt"/>
              <a:cs typeface="+mn-lt"/>
            </a:endParaRPr>
          </a:p>
          <a:p>
            <a:pPr algn="ctr"/>
            <a:r>
              <a:rPr lang="en-GB" sz="1150" b="1" dirty="0">
                <a:solidFill>
                  <a:srgbClr val="0070C0"/>
                </a:solidFill>
                <a:ea typeface="+mn-lt"/>
                <a:cs typeface="+mn-lt"/>
              </a:rPr>
              <a:t>TT Rockstar Pupils Of The Week </a:t>
            </a:r>
            <a:endParaRPr lang="en-US" sz="1150" b="1" dirty="0">
              <a:solidFill>
                <a:srgbClr val="0070C0"/>
              </a:solidFill>
              <a:ea typeface="+mn-lt"/>
              <a:cs typeface="+mn-lt"/>
            </a:endParaRPr>
          </a:p>
          <a:p>
            <a:pPr algn="ctr"/>
            <a:r>
              <a:rPr lang="en-GB" sz="1150" b="1" dirty="0">
                <a:latin typeface="Twinkl Cursive Looped"/>
                <a:ea typeface="+mn-lt"/>
                <a:cs typeface="+mn-lt"/>
              </a:rPr>
              <a:t>Class 2</a:t>
            </a:r>
            <a:r>
              <a:rPr lang="en-GB" sz="1150" dirty="0">
                <a:latin typeface="Twinkl Cursive Looped"/>
                <a:ea typeface="+mn-lt"/>
                <a:cs typeface="+mn-lt"/>
              </a:rPr>
              <a:t>:Albie </a:t>
            </a:r>
          </a:p>
          <a:p>
            <a:pPr algn="ctr"/>
            <a:r>
              <a:rPr lang="en-GB" sz="1150" b="1" dirty="0">
                <a:latin typeface="Twinkl Cursive Looped"/>
                <a:ea typeface="+mn-lt"/>
                <a:cs typeface="+mn-lt"/>
              </a:rPr>
              <a:t>Class 3</a:t>
            </a:r>
            <a:r>
              <a:rPr lang="en-GB" sz="1150" dirty="0">
                <a:latin typeface="Twinkl Cursive Looped"/>
                <a:ea typeface="+mn-lt"/>
                <a:cs typeface="+mn-lt"/>
              </a:rPr>
              <a:t>: Anais</a:t>
            </a:r>
          </a:p>
          <a:p>
            <a:pPr algn="ctr"/>
            <a:r>
              <a:rPr lang="en-GB" sz="1150" b="1" dirty="0">
                <a:latin typeface="Twinkl Cursive Looped"/>
                <a:ea typeface="+mn-lt"/>
                <a:cs typeface="+mn-lt"/>
              </a:rPr>
              <a:t>Class 4</a:t>
            </a:r>
            <a:r>
              <a:rPr lang="en-GB" sz="1150" dirty="0">
                <a:latin typeface="Twinkl Cursive Looped"/>
                <a:ea typeface="+mn-lt"/>
                <a:cs typeface="+mn-lt"/>
              </a:rPr>
              <a:t> : Poppy L</a:t>
            </a:r>
            <a:endParaRPr lang="en-GB" sz="1150" dirty="0">
              <a:latin typeface="Twinkl Cursive Looped" panose="02000000000000000000" pitchFamily="2" charset="0"/>
              <a:ea typeface="+mn-lt"/>
              <a:cs typeface="+mn-lt"/>
            </a:endParaRPr>
          </a:p>
          <a:p>
            <a:pPr algn="ctr"/>
            <a:r>
              <a:rPr lang="en-GB" sz="1150" b="1" dirty="0">
                <a:solidFill>
                  <a:srgbClr val="0070C0"/>
                </a:solidFill>
                <a:latin typeface="Twinkl Cursive Looped"/>
              </a:rPr>
              <a:t>TT Rockstars Class of the Week</a:t>
            </a:r>
            <a:endParaRPr lang="en-GB" sz="1150" b="1" dirty="0">
              <a:solidFill>
                <a:srgbClr val="0070C0"/>
              </a:solidFill>
              <a:latin typeface="Twinkl Cursive Looped" panose="02000000000000000000" pitchFamily="2" charset="0"/>
            </a:endParaRPr>
          </a:p>
          <a:p>
            <a:pPr algn="ctr"/>
            <a:r>
              <a:rPr lang="en-GB" sz="1150" b="1" dirty="0">
                <a:latin typeface="Twinkl Cursive Looped"/>
              </a:rPr>
              <a:t>1st</a:t>
            </a:r>
            <a:r>
              <a:rPr lang="en-GB" sz="1150" dirty="0">
                <a:latin typeface="Twinkl Cursive Looped"/>
              </a:rPr>
              <a:t> –Class 3  32% active/ 2 min each child</a:t>
            </a:r>
            <a:endParaRPr lang="en-GB" sz="1150" b="1" dirty="0">
              <a:solidFill>
                <a:srgbClr val="0070C0"/>
              </a:solidFill>
              <a:latin typeface="Twinkl Cursive Looped" panose="02000000000000000000" pitchFamily="2" charset="0"/>
            </a:endParaRPr>
          </a:p>
          <a:p>
            <a:pPr algn="ctr"/>
            <a:r>
              <a:rPr lang="en-GB" sz="1150" b="1" dirty="0">
                <a:solidFill>
                  <a:srgbClr val="000000"/>
                </a:solidFill>
                <a:latin typeface="Twinkl Cursive Looped"/>
              </a:rPr>
              <a:t>2nd</a:t>
            </a:r>
            <a:r>
              <a:rPr lang="en-GB" sz="1150" dirty="0">
                <a:solidFill>
                  <a:srgbClr val="000000"/>
                </a:solidFill>
                <a:latin typeface="Twinkl Cursive Looped"/>
              </a:rPr>
              <a:t> -Class 4; 17% active/ 1 min each child</a:t>
            </a:r>
            <a:endParaRPr lang="en-GB" sz="1150" dirty="0">
              <a:solidFill>
                <a:srgbClr val="000000"/>
              </a:solidFill>
              <a:latin typeface="Twinkl Cursive Looped" panose="02000000000000000000" pitchFamily="2" charset="0"/>
            </a:endParaRPr>
          </a:p>
          <a:p>
            <a:pPr algn="ctr"/>
            <a:r>
              <a:rPr lang="en-GB" sz="1150" b="1" dirty="0">
                <a:solidFill>
                  <a:srgbClr val="000000"/>
                </a:solidFill>
                <a:latin typeface="Twinkl Cursive Looped"/>
              </a:rPr>
              <a:t>3rd</a:t>
            </a:r>
            <a:r>
              <a:rPr lang="en-GB" sz="1150" dirty="0">
                <a:solidFill>
                  <a:srgbClr val="000000"/>
                </a:solidFill>
                <a:latin typeface="Twinkl Cursive Looped"/>
              </a:rPr>
              <a:t> –Class 2 ;13% active / 2 min each child</a:t>
            </a:r>
          </a:p>
        </p:txBody>
      </p:sp>
      <p:sp>
        <p:nvSpPr>
          <p:cNvPr id="2" name="TextBox 1">
            <a:extLst>
              <a:ext uri="{FF2B5EF4-FFF2-40B4-BE49-F238E27FC236}">
                <a16:creationId xmlns:a16="http://schemas.microsoft.com/office/drawing/2014/main" id="{7515BB76-F540-975D-1C66-7B1EC3691F8C}"/>
              </a:ext>
            </a:extLst>
          </p:cNvPr>
          <p:cNvSpPr txBox="1"/>
          <p:nvPr/>
        </p:nvSpPr>
        <p:spPr>
          <a:xfrm>
            <a:off x="2163778" y="7260223"/>
            <a:ext cx="2246370" cy="646331"/>
          </a:xfrm>
          <a:prstGeom prst="rect">
            <a:avLst/>
          </a:prstGeom>
          <a:noFill/>
          <a:ln w="38100">
            <a:solidFill>
              <a:srgbClr val="FF0000"/>
            </a:solidFill>
          </a:ln>
        </p:spPr>
        <p:txBody>
          <a:bodyPr wrap="square" lIns="91440" tIns="45720" rIns="91440" bIns="45720" rtlCol="0" anchor="t">
            <a:spAutoFit/>
          </a:bodyPr>
          <a:lstStyle/>
          <a:p>
            <a:r>
              <a:rPr lang="en-GB" sz="1200" u="sng" dirty="0">
                <a:latin typeface="Twinkl Cursive Looped"/>
              </a:rPr>
              <a:t>Birthdays this week</a:t>
            </a:r>
            <a:r>
              <a:rPr lang="en-GB" sz="1200" dirty="0">
                <a:latin typeface="Twinkl Cursive Looped"/>
              </a:rPr>
              <a:t>:</a:t>
            </a:r>
            <a:endParaRPr lang="en-GB" sz="1200" dirty="0">
              <a:latin typeface="Twinkl Cursive Looped" panose="02000000000000000000" pitchFamily="2" charset="0"/>
            </a:endParaRPr>
          </a:p>
          <a:p>
            <a:r>
              <a:rPr lang="en-GB" sz="1200" dirty="0">
                <a:latin typeface="Twinkl Cursive Looped"/>
              </a:rPr>
              <a:t> Amber, Ayla, </a:t>
            </a:r>
          </a:p>
          <a:p>
            <a:r>
              <a:rPr lang="en-GB" sz="1200" dirty="0">
                <a:latin typeface="Twinkl Cursive Looped"/>
              </a:rPr>
              <a:t>     Nancy &amp; Luna.</a:t>
            </a:r>
            <a:endParaRPr lang="en-GB" dirty="0"/>
          </a:p>
        </p:txBody>
      </p:sp>
      <p:pic>
        <p:nvPicPr>
          <p:cNvPr id="8" name="Graphic 7" descr="Cake outline">
            <a:extLst>
              <a:ext uri="{FF2B5EF4-FFF2-40B4-BE49-F238E27FC236}">
                <a16:creationId xmlns:a16="http://schemas.microsoft.com/office/drawing/2014/main" id="{061647EA-EA27-965D-64C8-3FE58B20D5CF}"/>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842252" y="7298480"/>
            <a:ext cx="461952" cy="492443"/>
          </a:xfrm>
          <a:prstGeom prst="rect">
            <a:avLst/>
          </a:prstGeom>
        </p:spPr>
      </p:pic>
      <p:pic>
        <p:nvPicPr>
          <p:cNvPr id="7" name="Picture 9">
            <a:extLst>
              <a:ext uri="{FF2B5EF4-FFF2-40B4-BE49-F238E27FC236}">
                <a16:creationId xmlns:a16="http://schemas.microsoft.com/office/drawing/2014/main" id="{582909CE-0D3D-70EC-DE2F-527A8FDC64B9}"/>
              </a:ext>
            </a:extLst>
          </p:cNvPr>
          <p:cNvPicPr>
            <a:picLocks noChangeAspect="1"/>
          </p:cNvPicPr>
          <p:nvPr/>
        </p:nvPicPr>
        <p:blipFill>
          <a:blip r:embed="rId8"/>
          <a:stretch>
            <a:fillRect/>
          </a:stretch>
        </p:blipFill>
        <p:spPr>
          <a:xfrm>
            <a:off x="5138609" y="7544702"/>
            <a:ext cx="962697" cy="282418"/>
          </a:xfrm>
          <a:prstGeom prst="rect">
            <a:avLst/>
          </a:prstGeom>
        </p:spPr>
      </p:pic>
      <p:pic>
        <p:nvPicPr>
          <p:cNvPr id="10" name="Picture 13">
            <a:extLst>
              <a:ext uri="{FF2B5EF4-FFF2-40B4-BE49-F238E27FC236}">
                <a16:creationId xmlns:a16="http://schemas.microsoft.com/office/drawing/2014/main" id="{DF720CB1-989A-C341-23A5-1E8D67AA2B58}"/>
              </a:ext>
            </a:extLst>
          </p:cNvPr>
          <p:cNvPicPr>
            <a:picLocks noChangeAspect="1"/>
          </p:cNvPicPr>
          <p:nvPr/>
        </p:nvPicPr>
        <p:blipFill>
          <a:blip r:embed="rId9"/>
          <a:stretch>
            <a:fillRect/>
          </a:stretch>
        </p:blipFill>
        <p:spPr>
          <a:xfrm>
            <a:off x="5039079" y="6954996"/>
            <a:ext cx="1220232" cy="179967"/>
          </a:xfrm>
          <a:prstGeom prst="rect">
            <a:avLst/>
          </a:prstGeom>
        </p:spPr>
      </p:pic>
      <p:sp>
        <p:nvSpPr>
          <p:cNvPr id="20" name="TextBox 19">
            <a:extLst>
              <a:ext uri="{FF2B5EF4-FFF2-40B4-BE49-F238E27FC236}">
                <a16:creationId xmlns:a16="http://schemas.microsoft.com/office/drawing/2014/main" id="{B0299A8C-A20B-F3F3-B7E8-CDD337777D37}"/>
              </a:ext>
            </a:extLst>
          </p:cNvPr>
          <p:cNvSpPr txBox="1"/>
          <p:nvPr/>
        </p:nvSpPr>
        <p:spPr>
          <a:xfrm>
            <a:off x="19126" y="7907218"/>
            <a:ext cx="2104566" cy="1969770"/>
          </a:xfrm>
          <a:prstGeom prst="rect">
            <a:avLst/>
          </a:prstGeom>
          <a:noFill/>
          <a:ln w="28575">
            <a:solidFill>
              <a:srgbClr val="00B050"/>
            </a:solidFill>
          </a:ln>
        </p:spPr>
        <p:txBody>
          <a:bodyPr wrap="square" lIns="91440" tIns="45720" rIns="91440" bIns="45720" rtlCol="0" anchor="t">
            <a:spAutoFit/>
          </a:bodyPr>
          <a:lstStyle/>
          <a:p>
            <a:pPr algn="ctr"/>
            <a:br>
              <a:rPr lang="en-GB" sz="1400" b="1" u="sng" dirty="0">
                <a:latin typeface="Twinkl Cursive Looped"/>
              </a:rPr>
            </a:br>
            <a:r>
              <a:rPr lang="en-GB" sz="1400" b="1" u="sng" dirty="0">
                <a:solidFill>
                  <a:srgbClr val="0070C0"/>
                </a:solidFill>
                <a:latin typeface="Twinkl Cursive Looped"/>
              </a:rPr>
              <a:t>This week’s Totals</a:t>
            </a:r>
            <a:endParaRPr lang="en-GB" sz="1400" dirty="0">
              <a:solidFill>
                <a:srgbClr val="0070C0"/>
              </a:solidFill>
              <a:cs typeface="Calibri"/>
            </a:endParaRPr>
          </a:p>
          <a:p>
            <a:pPr algn="ctr"/>
            <a:r>
              <a:rPr lang="en-GB" sz="1300" dirty="0">
                <a:latin typeface="Twinkl Cursive Looped"/>
              </a:rPr>
              <a:t>Drake: 183</a:t>
            </a:r>
          </a:p>
          <a:p>
            <a:pPr algn="ctr"/>
            <a:r>
              <a:rPr lang="en-GB" sz="1300" dirty="0">
                <a:latin typeface="Twinkl Cursive Looped"/>
              </a:rPr>
              <a:t>Marlborough: 178</a:t>
            </a:r>
          </a:p>
          <a:p>
            <a:pPr algn="ctr"/>
            <a:r>
              <a:rPr lang="en-GB" sz="1300" dirty="0">
                <a:latin typeface="Twinkl Cursive Looped"/>
              </a:rPr>
              <a:t>Nelson: 160</a:t>
            </a:r>
          </a:p>
          <a:p>
            <a:pPr algn="ctr"/>
            <a:r>
              <a:rPr lang="en-GB" sz="1300" dirty="0">
                <a:latin typeface="Twinkl Cursive Looped"/>
              </a:rPr>
              <a:t>Raleigh: 198</a:t>
            </a:r>
            <a:endParaRPr lang="en-GB" sz="1300" dirty="0">
              <a:solidFill>
                <a:schemeClr val="accent1">
                  <a:lumMod val="75000"/>
                </a:schemeClr>
              </a:solidFill>
              <a:latin typeface="Twinkl Cursive Looped" panose="02000000000000000000" pitchFamily="2" charset="0"/>
            </a:endParaRPr>
          </a:p>
          <a:p>
            <a:pPr algn="ctr"/>
            <a:r>
              <a:rPr lang="en-GB" sz="1400" b="1" u="sng" dirty="0">
                <a:solidFill>
                  <a:srgbClr val="0070C0"/>
                </a:solidFill>
                <a:latin typeface="Twinkl Cursive Looped"/>
              </a:rPr>
              <a:t>House winner </a:t>
            </a:r>
            <a:br>
              <a:rPr lang="en-GB" sz="1400" b="1" u="sng" dirty="0">
                <a:solidFill>
                  <a:srgbClr val="0070C0"/>
                </a:solidFill>
                <a:latin typeface="Twinkl Cursive Looped"/>
              </a:rPr>
            </a:br>
            <a:r>
              <a:rPr lang="en-GB" sz="1400" b="1" u="sng" dirty="0">
                <a:solidFill>
                  <a:srgbClr val="0070C0"/>
                </a:solidFill>
                <a:latin typeface="Twinkl Cursive Looped"/>
              </a:rPr>
              <a:t>of the week… </a:t>
            </a:r>
          </a:p>
          <a:p>
            <a:pPr algn="ctr"/>
            <a:r>
              <a:rPr lang="en-GB" sz="1400" b="1" u="sng" dirty="0">
                <a:solidFill>
                  <a:srgbClr val="00B050"/>
                </a:solidFill>
                <a:latin typeface="Twinkl Cursive Looped"/>
              </a:rPr>
              <a:t>Raleigh</a:t>
            </a:r>
            <a:endParaRPr lang="en-GB" sz="1400" b="1" dirty="0">
              <a:solidFill>
                <a:srgbClr val="00B050"/>
              </a:solidFill>
              <a:latin typeface="Twinkl Cursive Looped"/>
            </a:endParaRPr>
          </a:p>
        </p:txBody>
      </p:sp>
      <p:pic>
        <p:nvPicPr>
          <p:cNvPr id="21" name="Picture 20" descr="ClassDojo logo">
            <a:extLst>
              <a:ext uri="{FF2B5EF4-FFF2-40B4-BE49-F238E27FC236}">
                <a16:creationId xmlns:a16="http://schemas.microsoft.com/office/drawing/2014/main" id="{8F671DC1-C926-51EF-5BA8-5C09D44A37DE}"/>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84352" y="7904014"/>
            <a:ext cx="1260706" cy="321273"/>
          </a:xfrm>
          <a:prstGeom prst="rect">
            <a:avLst/>
          </a:prstGeom>
          <a:noFill/>
          <a:ln>
            <a:noFill/>
          </a:ln>
        </p:spPr>
      </p:pic>
    </p:spTree>
    <p:extLst>
      <p:ext uri="{BB962C8B-B14F-4D97-AF65-F5344CB8AC3E}">
        <p14:creationId xmlns:p14="http://schemas.microsoft.com/office/powerpoint/2010/main" val="41214084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A0BAC24FA3A1E409B9D72FA2F75F38D" ma:contentTypeVersion="16" ma:contentTypeDescription="Create a new document." ma:contentTypeScope="" ma:versionID="e8d6fffb6125abad403a5fbbd8587587">
  <xsd:schema xmlns:xsd="http://www.w3.org/2001/XMLSchema" xmlns:xs="http://www.w3.org/2001/XMLSchema" xmlns:p="http://schemas.microsoft.com/office/2006/metadata/properties" xmlns:ns2="fad761d0-c5a3-46f0-93fe-cec844cdcb92" xmlns:ns3="3823efee-6fb1-437f-94e1-fb64c5161046" targetNamespace="http://schemas.microsoft.com/office/2006/metadata/properties" ma:root="true" ma:fieldsID="fe1fdd5d0ead4f3b8416e9ac4355149c" ns2:_="" ns3:_="">
    <xsd:import namespace="fad761d0-c5a3-46f0-93fe-cec844cdcb92"/>
    <xsd:import namespace="3823efee-6fb1-437f-94e1-fb64c5161046"/>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2:SharedWithUsers" minOccurs="0"/>
                <xsd:element ref="ns2:SharedWithDetails" minOccurs="0"/>
                <xsd:element ref="ns3:lcf76f155ced4ddcb4097134ff3c332f" minOccurs="0"/>
                <xsd:element ref="ns2:TaxCatchAll" minOccurs="0"/>
                <xsd:element ref="ns3:MediaServiceDateTaken" minOccurs="0"/>
                <xsd:element ref="ns3:MediaServiceOCR"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d761d0-c5a3-46f0-93fe-cec844cdcb9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becc4578-2376-4fc5-8f6e-a5b48259a03a}" ma:internalName="TaxCatchAll" ma:showField="CatchAllData" ma:web="fad761d0-c5a3-46f0-93fe-cec844cdcb9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823efee-6fb1-437f-94e1-fb64c516104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DateTaken" ma:index="23" nillable="true" ma:displayName="MediaServiceDateTaken" ma:hidden="true" ma:internalName="MediaServiceDateTaken"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SharedWithUsers xmlns="fad761d0-c5a3-46f0-93fe-cec844cdcb92">
      <UserInfo>
        <DisplayName>Jane Ireland</DisplayName>
        <AccountId>18</AccountId>
        <AccountType/>
      </UserInfo>
      <UserInfo>
        <DisplayName>Gail Duxbury</DisplayName>
        <AccountId>19</AccountId>
        <AccountType/>
      </UserInfo>
    </SharedWithUsers>
    <TaxCatchAll xmlns="fad761d0-c5a3-46f0-93fe-cec844cdcb92" xsi:nil="true"/>
    <lcf76f155ced4ddcb4097134ff3c332f xmlns="3823efee-6fb1-437f-94e1-fb64c5161046">
      <Terms xmlns="http://schemas.microsoft.com/office/infopath/2007/PartnerControls"/>
    </lcf76f155ced4ddcb4097134ff3c332f>
    <_dlc_DocId xmlns="fad761d0-c5a3-46f0-93fe-cec844cdcb92">W5M633DJPCXM-1531129962-24750</_dlc_DocId>
    <_dlc_DocIdUrl xmlns="fad761d0-c5a3-46f0-93fe-cec844cdcb92">
      <Url>https://tudorgrangeacademiestrust.sharepoint.com/sites/TGA-HPA-ADMIN-SHARE/_layouts/15/DocIdRedir.aspx?ID=W5M633DJPCXM-1531129962-24750</Url>
      <Description>W5M633DJPCXM-1531129962-24750</Description>
    </_dlc_DocIdUrl>
  </documentManagement>
</p:properties>
</file>

<file path=customXml/itemProps1.xml><?xml version="1.0" encoding="utf-8"?>
<ds:datastoreItem xmlns:ds="http://schemas.openxmlformats.org/officeDocument/2006/customXml" ds:itemID="{7617EFB9-3C4F-40CD-92D5-8EBC5717640E}">
  <ds:schemaRefs>
    <ds:schemaRef ds:uri="http://schemas.microsoft.com/sharepoint/events"/>
  </ds:schemaRefs>
</ds:datastoreItem>
</file>

<file path=customXml/itemProps2.xml><?xml version="1.0" encoding="utf-8"?>
<ds:datastoreItem xmlns:ds="http://schemas.openxmlformats.org/officeDocument/2006/customXml" ds:itemID="{77F2ECC6-73AD-48A1-B1EE-2239CC3B331B}">
  <ds:schemaRefs>
    <ds:schemaRef ds:uri="http://schemas.microsoft.com/sharepoint/v3/contenttype/forms"/>
  </ds:schemaRefs>
</ds:datastoreItem>
</file>

<file path=customXml/itemProps3.xml><?xml version="1.0" encoding="utf-8"?>
<ds:datastoreItem xmlns:ds="http://schemas.openxmlformats.org/officeDocument/2006/customXml" ds:itemID="{7FB6CD8E-ABDF-43B0-B3CF-CFCE55086113}"/>
</file>

<file path=customXml/itemProps4.xml><?xml version="1.0" encoding="utf-8"?>
<ds:datastoreItem xmlns:ds="http://schemas.openxmlformats.org/officeDocument/2006/customXml" ds:itemID="{0D7414F3-00D3-4B9D-A41F-20E2BEBE9C07}">
  <ds:schemaRefs>
    <ds:schemaRef ds:uri="http://www.w3.org/XML/1998/namespace"/>
    <ds:schemaRef ds:uri="3823efee-6fb1-437f-94e1-fb64c5161046"/>
    <ds:schemaRef ds:uri="http://purl.org/dc/terms/"/>
    <ds:schemaRef ds:uri="http://schemas.microsoft.com/office/2006/documentManagement/types"/>
    <ds:schemaRef ds:uri="http://purl.org/dc/dcmitype/"/>
    <ds:schemaRef ds:uri="http://schemas.microsoft.com/office/2006/metadata/properties"/>
    <ds:schemaRef ds:uri="http://schemas.microsoft.com/office/infopath/2007/PartnerControls"/>
    <ds:schemaRef ds:uri="http://schemas.openxmlformats.org/package/2006/metadata/core-properties"/>
    <ds:schemaRef ds:uri="fad761d0-c5a3-46f0-93fe-cec844cdcb92"/>
    <ds:schemaRef ds:uri="http://purl.org/dc/elements/1.1/"/>
  </ds:schemaRefs>
</ds:datastoreItem>
</file>

<file path=docMetadata/LabelInfo.xml><?xml version="1.0" encoding="utf-8"?>
<clbl:labelList xmlns:clbl="http://schemas.microsoft.com/office/2020/mipLabelMetadata">
  <clbl:label id="{10664595-1ff2-4d18-94f5-27e5097d93fd}" enabled="0" method="" siteId="{10664595-1ff2-4d18-94f5-27e5097d93fd}" removed="1"/>
</clbl:labelList>
</file>

<file path=docProps/app.xml><?xml version="1.0" encoding="utf-8"?>
<Properties xmlns="http://schemas.openxmlformats.org/officeDocument/2006/extended-properties" xmlns:vt="http://schemas.openxmlformats.org/officeDocument/2006/docPropsVTypes">
  <Template>Office Theme</Template>
  <TotalTime>292</TotalTime>
  <Words>714</Words>
  <Application>Microsoft Office PowerPoint</Application>
  <PresentationFormat>A4 Paper (210x297 mm)</PresentationFormat>
  <Paragraphs>77</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Calibri Light</vt:lpstr>
      <vt:lpstr>Impact</vt:lpstr>
      <vt:lpstr>Twinkl Cursive Looped</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Jordan Peachey</cp:lastModifiedBy>
  <cp:revision>89</cp:revision>
  <cp:lastPrinted>2023-05-05T09:14:49Z</cp:lastPrinted>
  <dcterms:created xsi:type="dcterms:W3CDTF">2021-11-19T10:39:43Z</dcterms:created>
  <dcterms:modified xsi:type="dcterms:W3CDTF">2024-05-10T12:55:13Z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0x010100EA0BAC24FA3A1E409B9D72FA2F75F38D</vt:lpwstr>
  </property>
  <property fmtid="{D5CDD505-2E9C-101B-9397-08002B2CF9AE}" pid="3" name="Order">
    <vt:r8>1158400</vt:r8>
  </property>
  <property fmtid="{D5CDD505-2E9C-101B-9397-08002B2CF9AE}" pid="4" name="_dlc_DocIdItemGuid">
    <vt:lpwstr>2d26f876-b075-426e-9bef-2b37a835c0af</vt:lpwstr>
  </property>
  <property fmtid="{D5CDD505-2E9C-101B-9397-08002B2CF9AE}" pid="5" name="MediaServiceImageTags">
    <vt:lpwstr/>
  </property>
</Properties>
</file>