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7"/>
  </p:notesMasterIdLst>
  <p:sldIdLst>
    <p:sldId id="256" r:id="rId6"/>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0DCE15-642E-493F-A160-633B50057F6F}" v="16" dt="2023-09-29T13:34:35.4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0" d="100"/>
          <a:sy n="200" d="100"/>
        </p:scale>
        <p:origin x="474" y="-21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Ireland" userId="af4d08a4-34f8-477f-a6ef-f91cd3580adb" providerId="ADAL" clId="{8C0DCE15-642E-493F-A160-633B50057F6F}"/>
    <pc:docChg chg="undo custSel modSld">
      <pc:chgData name="Jane Ireland" userId="af4d08a4-34f8-477f-a6ef-f91cd3580adb" providerId="ADAL" clId="{8C0DCE15-642E-493F-A160-633B50057F6F}" dt="2023-09-29T14:24:35.291" v="33" actId="20577"/>
      <pc:docMkLst>
        <pc:docMk/>
      </pc:docMkLst>
      <pc:sldChg chg="modSp mod">
        <pc:chgData name="Jane Ireland" userId="af4d08a4-34f8-477f-a6ef-f91cd3580adb" providerId="ADAL" clId="{8C0DCE15-642E-493F-A160-633B50057F6F}" dt="2023-09-29T14:24:35.291" v="33" actId="20577"/>
        <pc:sldMkLst>
          <pc:docMk/>
          <pc:sldMk cId="4121408476" sldId="256"/>
        </pc:sldMkLst>
        <pc:spChg chg="mod">
          <ac:chgData name="Jane Ireland" userId="af4d08a4-34f8-477f-a6ef-f91cd3580adb" providerId="ADAL" clId="{8C0DCE15-642E-493F-A160-633B50057F6F}" dt="2023-09-29T13:34:35.494" v="15" actId="20577"/>
          <ac:spMkLst>
            <pc:docMk/>
            <pc:sldMk cId="4121408476" sldId="256"/>
            <ac:spMk id="6" creationId="{2962819A-C353-4089-B597-C9F994071110}"/>
          </ac:spMkLst>
        </pc:spChg>
        <pc:spChg chg="mod">
          <ac:chgData name="Jane Ireland" userId="af4d08a4-34f8-477f-a6ef-f91cd3580adb" providerId="ADAL" clId="{8C0DCE15-642E-493F-A160-633B50057F6F}" dt="2023-09-29T14:24:35.291" v="33" actId="20577"/>
          <ac:spMkLst>
            <pc:docMk/>
            <pc:sldMk cId="4121408476" sldId="256"/>
            <ac:spMk id="13" creationId="{E8001796-FA70-4379-B89F-94BAFB4E50C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01EDA3BC-6C6A-4E7B-B22B-4BF30FA7C1AD}" type="datetimeFigureOut">
              <a:rPr lang="en-GB" smtClean="0"/>
              <a:t>29/09/2023</a:t>
            </a:fld>
            <a:endParaRPr lang="en-GB"/>
          </a:p>
        </p:txBody>
      </p:sp>
      <p:sp>
        <p:nvSpPr>
          <p:cNvPr id="4" name="Slide Image Placeholder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11C74AA-6633-4FC5-982B-B857577C9402}" type="slidenum">
              <a:rPr lang="en-GB" smtClean="0"/>
              <a:t>‹#›</a:t>
            </a:fld>
            <a:endParaRPr lang="en-GB"/>
          </a:p>
        </p:txBody>
      </p:sp>
    </p:spTree>
    <p:extLst>
      <p:ext uri="{BB962C8B-B14F-4D97-AF65-F5344CB8AC3E}">
        <p14:creationId xmlns:p14="http://schemas.microsoft.com/office/powerpoint/2010/main" val="1477151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11C74AA-6633-4FC5-982B-B857577C9402}" type="slidenum">
              <a:rPr lang="en-GB" smtClean="0"/>
              <a:t>1</a:t>
            </a:fld>
            <a:endParaRPr lang="en-GB"/>
          </a:p>
        </p:txBody>
      </p:sp>
    </p:spTree>
    <p:extLst>
      <p:ext uri="{BB962C8B-B14F-4D97-AF65-F5344CB8AC3E}">
        <p14:creationId xmlns:p14="http://schemas.microsoft.com/office/powerpoint/2010/main" val="2739479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E59F029-390A-470E-A91D-77EA9D2D1019}" type="datetimeFigureOut">
              <a:rPr lang="en-GB" smtClean="0"/>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FE93C-1D31-4569-AD4F-D7530CA42E70}" type="slidenum">
              <a:rPr lang="en-GB" smtClean="0"/>
              <a:t>‹#›</a:t>
            </a:fld>
            <a:endParaRPr lang="en-GB"/>
          </a:p>
        </p:txBody>
      </p:sp>
    </p:spTree>
    <p:extLst>
      <p:ext uri="{BB962C8B-B14F-4D97-AF65-F5344CB8AC3E}">
        <p14:creationId xmlns:p14="http://schemas.microsoft.com/office/powerpoint/2010/main" val="1299050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59F029-390A-470E-A91D-77EA9D2D1019}" type="datetimeFigureOut">
              <a:rPr lang="en-GB" smtClean="0"/>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FE93C-1D31-4569-AD4F-D7530CA42E70}" type="slidenum">
              <a:rPr lang="en-GB" smtClean="0"/>
              <a:t>‹#›</a:t>
            </a:fld>
            <a:endParaRPr lang="en-GB"/>
          </a:p>
        </p:txBody>
      </p:sp>
    </p:spTree>
    <p:extLst>
      <p:ext uri="{BB962C8B-B14F-4D97-AF65-F5344CB8AC3E}">
        <p14:creationId xmlns:p14="http://schemas.microsoft.com/office/powerpoint/2010/main" val="2581817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59F029-390A-470E-A91D-77EA9D2D1019}" type="datetimeFigureOut">
              <a:rPr lang="en-GB" smtClean="0"/>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FE93C-1D31-4569-AD4F-D7530CA42E70}" type="slidenum">
              <a:rPr lang="en-GB" smtClean="0"/>
              <a:t>‹#›</a:t>
            </a:fld>
            <a:endParaRPr lang="en-GB"/>
          </a:p>
        </p:txBody>
      </p:sp>
    </p:spTree>
    <p:extLst>
      <p:ext uri="{BB962C8B-B14F-4D97-AF65-F5344CB8AC3E}">
        <p14:creationId xmlns:p14="http://schemas.microsoft.com/office/powerpoint/2010/main" val="218311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59F029-390A-470E-A91D-77EA9D2D1019}" type="datetimeFigureOut">
              <a:rPr lang="en-GB" smtClean="0"/>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FE93C-1D31-4569-AD4F-D7530CA42E70}" type="slidenum">
              <a:rPr lang="en-GB" smtClean="0"/>
              <a:t>‹#›</a:t>
            </a:fld>
            <a:endParaRPr lang="en-GB"/>
          </a:p>
        </p:txBody>
      </p:sp>
    </p:spTree>
    <p:extLst>
      <p:ext uri="{BB962C8B-B14F-4D97-AF65-F5344CB8AC3E}">
        <p14:creationId xmlns:p14="http://schemas.microsoft.com/office/powerpoint/2010/main" val="338424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59F029-390A-470E-A91D-77EA9D2D1019}" type="datetimeFigureOut">
              <a:rPr lang="en-GB" smtClean="0"/>
              <a:t>29/09/2023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5FE93C-1D31-4569-AD4F-D7530CA42E70}" type="slidenum">
              <a:rPr lang="en-GB" smtClean="0"/>
              <a:t>‹#›</a:t>
            </a:fld>
            <a:endParaRPr lang="en-GB"/>
          </a:p>
        </p:txBody>
      </p:sp>
    </p:spTree>
    <p:extLst>
      <p:ext uri="{BB962C8B-B14F-4D97-AF65-F5344CB8AC3E}">
        <p14:creationId xmlns:p14="http://schemas.microsoft.com/office/powerpoint/2010/main" val="45064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59F029-390A-470E-A91D-77EA9D2D1019}" type="datetimeFigureOut">
              <a:rPr lang="en-GB" smtClean="0"/>
              <a:t>29/09/2023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5FE93C-1D31-4569-AD4F-D7530CA42E70}" type="slidenum">
              <a:rPr lang="en-GB" smtClean="0"/>
              <a:t>‹#›</a:t>
            </a:fld>
            <a:endParaRPr lang="en-GB"/>
          </a:p>
        </p:txBody>
      </p:sp>
    </p:spTree>
    <p:extLst>
      <p:ext uri="{BB962C8B-B14F-4D97-AF65-F5344CB8AC3E}">
        <p14:creationId xmlns:p14="http://schemas.microsoft.com/office/powerpoint/2010/main" val="413689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59F029-390A-470E-A91D-77EA9D2D1019}" type="datetimeFigureOut">
              <a:rPr lang="en-GB" smtClean="0"/>
              <a:t>29/09/2023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5FE93C-1D31-4569-AD4F-D7530CA42E70}" type="slidenum">
              <a:rPr lang="en-GB" smtClean="0"/>
              <a:t>‹#›</a:t>
            </a:fld>
            <a:endParaRPr lang="en-GB"/>
          </a:p>
        </p:txBody>
      </p:sp>
    </p:spTree>
    <p:extLst>
      <p:ext uri="{BB962C8B-B14F-4D97-AF65-F5344CB8AC3E}">
        <p14:creationId xmlns:p14="http://schemas.microsoft.com/office/powerpoint/2010/main" val="114541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59F029-390A-470E-A91D-77EA9D2D1019}" type="datetimeFigureOut">
              <a:rPr lang="en-GB" smtClean="0"/>
              <a:t>29/09/2023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5FE93C-1D31-4569-AD4F-D7530CA42E70}" type="slidenum">
              <a:rPr lang="en-GB" smtClean="0"/>
              <a:t>‹#›</a:t>
            </a:fld>
            <a:endParaRPr lang="en-GB"/>
          </a:p>
        </p:txBody>
      </p:sp>
    </p:spTree>
    <p:extLst>
      <p:ext uri="{BB962C8B-B14F-4D97-AF65-F5344CB8AC3E}">
        <p14:creationId xmlns:p14="http://schemas.microsoft.com/office/powerpoint/2010/main" val="3977636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9F029-390A-470E-A91D-77EA9D2D1019}" type="datetimeFigureOut">
              <a:rPr lang="en-GB" smtClean="0"/>
              <a:t>29/09/2023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5FE93C-1D31-4569-AD4F-D7530CA42E70}" type="slidenum">
              <a:rPr lang="en-GB" smtClean="0"/>
              <a:t>‹#›</a:t>
            </a:fld>
            <a:endParaRPr lang="en-GB"/>
          </a:p>
        </p:txBody>
      </p:sp>
    </p:spTree>
    <p:extLst>
      <p:ext uri="{BB962C8B-B14F-4D97-AF65-F5344CB8AC3E}">
        <p14:creationId xmlns:p14="http://schemas.microsoft.com/office/powerpoint/2010/main" val="1971654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E59F029-390A-470E-A91D-77EA9D2D1019}" type="datetimeFigureOut">
              <a:rPr lang="en-GB" smtClean="0"/>
              <a:t>29/09/2023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5FE93C-1D31-4569-AD4F-D7530CA42E70}" type="slidenum">
              <a:rPr lang="en-GB" smtClean="0"/>
              <a:t>‹#›</a:t>
            </a:fld>
            <a:endParaRPr lang="en-GB"/>
          </a:p>
        </p:txBody>
      </p:sp>
    </p:spTree>
    <p:extLst>
      <p:ext uri="{BB962C8B-B14F-4D97-AF65-F5344CB8AC3E}">
        <p14:creationId xmlns:p14="http://schemas.microsoft.com/office/powerpoint/2010/main" val="93814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E59F029-390A-470E-A91D-77EA9D2D1019}" type="datetimeFigureOut">
              <a:rPr lang="en-GB" smtClean="0"/>
              <a:t>29/09/2023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5FE93C-1D31-4569-AD4F-D7530CA42E70}" type="slidenum">
              <a:rPr lang="en-GB" smtClean="0"/>
              <a:t>‹#›</a:t>
            </a:fld>
            <a:endParaRPr lang="en-GB"/>
          </a:p>
        </p:txBody>
      </p:sp>
    </p:spTree>
    <p:extLst>
      <p:ext uri="{BB962C8B-B14F-4D97-AF65-F5344CB8AC3E}">
        <p14:creationId xmlns:p14="http://schemas.microsoft.com/office/powerpoint/2010/main" val="361433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E59F029-390A-470E-A91D-77EA9D2D1019}" type="datetimeFigureOut">
              <a:rPr lang="en-GB" smtClean="0"/>
              <a:t>29/09/2023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D5FE93C-1D31-4569-AD4F-D7530CA42E70}" type="slidenum">
              <a:rPr lang="en-GB" smtClean="0"/>
              <a:t>‹#›</a:t>
            </a:fld>
            <a:endParaRPr lang="en-GB"/>
          </a:p>
        </p:txBody>
      </p:sp>
    </p:spTree>
    <p:extLst>
      <p:ext uri="{BB962C8B-B14F-4D97-AF65-F5344CB8AC3E}">
        <p14:creationId xmlns:p14="http://schemas.microsoft.com/office/powerpoint/2010/main" val="117326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5B63C64-F2A9-4187-9309-30D4F2CECBC7}"/>
              </a:ext>
            </a:extLst>
          </p:cNvPr>
          <p:cNvPicPr>
            <a:picLocks noChangeAspect="1"/>
          </p:cNvPicPr>
          <p:nvPr/>
        </p:nvPicPr>
        <p:blipFill>
          <a:blip r:embed="rId3"/>
          <a:stretch>
            <a:fillRect/>
          </a:stretch>
        </p:blipFill>
        <p:spPr>
          <a:xfrm>
            <a:off x="0" y="26617"/>
            <a:ext cx="6858000" cy="1694250"/>
          </a:xfrm>
          <a:prstGeom prst="rect">
            <a:avLst/>
          </a:prstGeom>
        </p:spPr>
      </p:pic>
      <p:sp>
        <p:nvSpPr>
          <p:cNvPr id="11" name="TextBox 10">
            <a:extLst>
              <a:ext uri="{FF2B5EF4-FFF2-40B4-BE49-F238E27FC236}">
                <a16:creationId xmlns:a16="http://schemas.microsoft.com/office/drawing/2014/main" id="{CC314DD6-424C-459A-AD04-0E8E2DDFCF36}"/>
              </a:ext>
            </a:extLst>
          </p:cNvPr>
          <p:cNvSpPr txBox="1"/>
          <p:nvPr/>
        </p:nvSpPr>
        <p:spPr>
          <a:xfrm>
            <a:off x="-115887" y="26617"/>
            <a:ext cx="6858000" cy="1015663"/>
          </a:xfrm>
          <a:prstGeom prst="rect">
            <a:avLst/>
          </a:prstGeom>
          <a:noFill/>
          <a:ln>
            <a:noFill/>
          </a:ln>
        </p:spPr>
        <p:txBody>
          <a:bodyPr wrap="square">
            <a:spAutoFit/>
          </a:bodyPr>
          <a:lstStyle/>
          <a:p>
            <a:pPr algn="ctr"/>
            <a:r>
              <a:rPr lang="en-GB" sz="4800">
                <a:ln w="19050" cap="flat" cmpd="sng" algn="ctr">
                  <a:solidFill>
                    <a:srgbClr val="99CCFF"/>
                  </a:solidFill>
                  <a:prstDash val="solid"/>
                  <a:round/>
                </a:ln>
                <a:solidFill>
                  <a:srgbClr val="0066CC"/>
                </a:solidFill>
                <a:effectLst>
                  <a:outerShdw dist="35941" dir="2700000" algn="ctr">
                    <a:srgbClr val="990000"/>
                  </a:outerShdw>
                </a:effectLst>
                <a:latin typeface="Impact" panose="020B0806030902050204" pitchFamily="34" charset="0"/>
                <a:ea typeface="Calibri" panose="020F0502020204030204" pitchFamily="34" charset="0"/>
              </a:rPr>
              <a:t>  Haselor</a:t>
            </a:r>
            <a:r>
              <a:rPr lang="en-GB" sz="6000">
                <a:ln w="19050" cap="flat" cmpd="sng" algn="ctr">
                  <a:solidFill>
                    <a:srgbClr val="99CCFF"/>
                  </a:solidFill>
                  <a:prstDash val="solid"/>
                  <a:round/>
                </a:ln>
                <a:solidFill>
                  <a:srgbClr val="0066CC"/>
                </a:solidFill>
                <a:effectLst>
                  <a:outerShdw dist="35941" dir="2700000" algn="ctr">
                    <a:srgbClr val="990000"/>
                  </a:outerShdw>
                </a:effectLst>
                <a:latin typeface="Impact" panose="020B0806030902050204" pitchFamily="34" charset="0"/>
                <a:ea typeface="Calibri" panose="020F0502020204030204" pitchFamily="34" charset="0"/>
              </a:rPr>
              <a:t>  </a:t>
            </a:r>
            <a:r>
              <a:rPr lang="en-GB" sz="3600">
                <a:ln w="19050" cap="flat" cmpd="sng" algn="ctr">
                  <a:solidFill>
                    <a:srgbClr val="99CCFF"/>
                  </a:solidFill>
                  <a:prstDash val="solid"/>
                  <a:round/>
                </a:ln>
                <a:solidFill>
                  <a:srgbClr val="0066CC"/>
                </a:solidFill>
                <a:effectLst>
                  <a:outerShdw dist="35941" dir="2700000" algn="ctr">
                    <a:srgbClr val="990000"/>
                  </a:outerShdw>
                </a:effectLst>
                <a:latin typeface="Impact" panose="020B0806030902050204" pitchFamily="34" charset="0"/>
                <a:ea typeface="Calibri" panose="020F0502020204030204" pitchFamily="34" charset="0"/>
              </a:rPr>
              <a:t>to</a:t>
            </a:r>
            <a:r>
              <a:rPr lang="en-GB" sz="6000">
                <a:ln w="19050" cap="flat" cmpd="sng" algn="ctr">
                  <a:solidFill>
                    <a:srgbClr val="99CCFF"/>
                  </a:solidFill>
                  <a:prstDash val="solid"/>
                  <a:round/>
                </a:ln>
                <a:solidFill>
                  <a:srgbClr val="0066CC"/>
                </a:solidFill>
                <a:effectLst>
                  <a:outerShdw dist="35941" dir="2700000" algn="ctr">
                    <a:srgbClr val="990000"/>
                  </a:outerShdw>
                </a:effectLst>
                <a:latin typeface="Impact" panose="020B0806030902050204" pitchFamily="34" charset="0"/>
                <a:ea typeface="Calibri" panose="020F0502020204030204" pitchFamily="34" charset="0"/>
              </a:rPr>
              <a:t>   </a:t>
            </a:r>
            <a:r>
              <a:rPr lang="en-GB" sz="4800">
                <a:ln w="19050" cap="flat" cmpd="sng" algn="ctr">
                  <a:solidFill>
                    <a:srgbClr val="99CCFF"/>
                  </a:solidFill>
                  <a:prstDash val="solid"/>
                  <a:round/>
                </a:ln>
                <a:solidFill>
                  <a:srgbClr val="0066CC"/>
                </a:solidFill>
                <a:effectLst>
                  <a:outerShdw dist="35941" dir="2700000" algn="ctr">
                    <a:srgbClr val="990000"/>
                  </a:outerShdw>
                </a:effectLst>
                <a:latin typeface="Impact" panose="020B0806030902050204" pitchFamily="34" charset="0"/>
                <a:ea typeface="Calibri" panose="020F0502020204030204" pitchFamily="34" charset="0"/>
              </a:rPr>
              <a:t>Home</a:t>
            </a:r>
            <a:endParaRPr lang="en-GB" sz="4800"/>
          </a:p>
        </p:txBody>
      </p:sp>
      <p:pic>
        <p:nvPicPr>
          <p:cNvPr id="12" name="Picture 11">
            <a:extLst>
              <a:ext uri="{FF2B5EF4-FFF2-40B4-BE49-F238E27FC236}">
                <a16:creationId xmlns:a16="http://schemas.microsoft.com/office/drawing/2014/main" id="{BBCCEA57-CD08-45FC-AEF8-23ABFA433B6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36298" y="982881"/>
            <a:ext cx="511261" cy="582256"/>
          </a:xfrm>
          <a:prstGeom prst="rect">
            <a:avLst/>
          </a:prstGeom>
          <a:noFill/>
        </p:spPr>
      </p:pic>
      <p:sp>
        <p:nvSpPr>
          <p:cNvPr id="13" name="Text Box 2">
            <a:extLst>
              <a:ext uri="{FF2B5EF4-FFF2-40B4-BE49-F238E27FC236}">
                <a16:creationId xmlns:a16="http://schemas.microsoft.com/office/drawing/2014/main" id="{E8001796-FA70-4379-B89F-94BAFB4E50CC}"/>
              </a:ext>
            </a:extLst>
          </p:cNvPr>
          <p:cNvSpPr txBox="1">
            <a:spLocks noChangeArrowheads="1"/>
          </p:cNvSpPr>
          <p:nvPr/>
        </p:nvSpPr>
        <p:spPr bwMode="auto">
          <a:xfrm>
            <a:off x="17470" y="1721693"/>
            <a:ext cx="2104566" cy="597808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r>
              <a:rPr lang="en-GB" sz="1050" b="1" u="sng" dirty="0">
                <a:solidFill>
                  <a:srgbClr val="FF0000"/>
                </a:solidFill>
                <a:latin typeface="Twinkl Cursive Looped"/>
                <a:cs typeface="Times New Roman"/>
              </a:rPr>
              <a:t>Diary Dates</a:t>
            </a:r>
            <a:endParaRPr lang="en-GB" sz="1050" dirty="0">
              <a:solidFill>
                <a:srgbClr val="FF0000"/>
              </a:solidFill>
              <a:latin typeface="Twinkl Cursive Looped"/>
              <a:cs typeface="Times New Roman"/>
            </a:endParaRPr>
          </a:p>
          <a:p>
            <a:pPr algn="ctr"/>
            <a:r>
              <a:rPr lang="en-GB" sz="1050" b="1" dirty="0">
                <a:solidFill>
                  <a:srgbClr val="000000"/>
                </a:solidFill>
                <a:latin typeface="Twinkl Cursive Looped"/>
                <a:cs typeface="Times New Roman"/>
              </a:rPr>
              <a:t>Friday 6</a:t>
            </a:r>
            <a:r>
              <a:rPr lang="en-GB" sz="1050" b="1" baseline="30000" dirty="0">
                <a:solidFill>
                  <a:srgbClr val="000000"/>
                </a:solidFill>
                <a:latin typeface="Twinkl Cursive Looped"/>
                <a:cs typeface="Times New Roman"/>
              </a:rPr>
              <a:t>th</a:t>
            </a:r>
            <a:r>
              <a:rPr lang="en-GB" sz="1050" b="1" dirty="0">
                <a:solidFill>
                  <a:srgbClr val="000000"/>
                </a:solidFill>
                <a:latin typeface="Twinkl Cursive Looped"/>
                <a:cs typeface="Times New Roman"/>
              </a:rPr>
              <a:t> October</a:t>
            </a:r>
            <a:endParaRPr lang="en-GB" sz="1050" dirty="0">
              <a:cs typeface="Calibri"/>
            </a:endParaRPr>
          </a:p>
          <a:p>
            <a:pPr algn="ctr"/>
            <a:r>
              <a:rPr lang="en-GB" sz="1050" dirty="0">
                <a:solidFill>
                  <a:srgbClr val="000000"/>
                </a:solidFill>
                <a:latin typeface="Twinkl Cursive Looped"/>
                <a:cs typeface="Times New Roman"/>
              </a:rPr>
              <a:t>Tudor Grange Trust INSET day – </a:t>
            </a:r>
            <a:r>
              <a:rPr lang="en-GB" sz="1050" dirty="0">
                <a:solidFill>
                  <a:srgbClr val="FF0000"/>
                </a:solidFill>
                <a:latin typeface="Twinkl Cursive Looped"/>
                <a:cs typeface="Times New Roman"/>
              </a:rPr>
              <a:t>children not in school</a:t>
            </a:r>
          </a:p>
          <a:p>
            <a:pPr algn="ctr"/>
            <a:r>
              <a:rPr lang="en-GB" sz="1050" b="1" dirty="0">
                <a:latin typeface="Twinkl Cursive Looped"/>
                <a:cs typeface="Times New Roman"/>
              </a:rPr>
              <a:t>Monday 9</a:t>
            </a:r>
            <a:r>
              <a:rPr lang="en-GB" sz="1050" b="1" baseline="30000" dirty="0">
                <a:latin typeface="Twinkl Cursive Looped"/>
                <a:cs typeface="Times New Roman"/>
              </a:rPr>
              <a:t>th</a:t>
            </a:r>
            <a:r>
              <a:rPr lang="en-GB" sz="1050" b="1" dirty="0">
                <a:latin typeface="Twinkl Cursive Looped"/>
                <a:cs typeface="Times New Roman"/>
              </a:rPr>
              <a:t> October </a:t>
            </a:r>
          </a:p>
          <a:p>
            <a:pPr algn="ctr"/>
            <a:r>
              <a:rPr lang="en-GB" sz="1050" dirty="0">
                <a:latin typeface="Twinkl Cursive Looped"/>
                <a:cs typeface="Times New Roman"/>
              </a:rPr>
              <a:t>Boys football tournament after school at Studley St Marys</a:t>
            </a:r>
            <a:endParaRPr lang="en-US" sz="1050" dirty="0"/>
          </a:p>
          <a:p>
            <a:pPr algn="ctr"/>
            <a:r>
              <a:rPr lang="en-US" sz="1050" b="1" dirty="0">
                <a:latin typeface="Twinkl Cursive Looped"/>
                <a:ea typeface="Calibri" panose="020F0502020204030204" pitchFamily="34" charset="0"/>
                <a:cs typeface="Times New Roman"/>
              </a:rPr>
              <a:t>Tuesday 10</a:t>
            </a:r>
            <a:r>
              <a:rPr lang="en-US" sz="1050" b="1" baseline="30000" dirty="0">
                <a:latin typeface="Twinkl Cursive Looped"/>
                <a:ea typeface="Calibri" panose="020F0502020204030204" pitchFamily="34" charset="0"/>
                <a:cs typeface="Times New Roman"/>
              </a:rPr>
              <a:t>th</a:t>
            </a:r>
            <a:r>
              <a:rPr lang="en-US" sz="1050" b="1" dirty="0">
                <a:latin typeface="Twinkl Cursive Looped"/>
                <a:ea typeface="Calibri" panose="020F0502020204030204" pitchFamily="34" charset="0"/>
                <a:cs typeface="Times New Roman"/>
              </a:rPr>
              <a:t> October </a:t>
            </a:r>
          </a:p>
          <a:p>
            <a:pPr algn="ctr"/>
            <a:r>
              <a:rPr lang="en-US" sz="1050" dirty="0">
                <a:latin typeface="Twinkl Cursive Looped"/>
                <a:ea typeface="Calibri" panose="020F0502020204030204" pitchFamily="34" charset="0"/>
                <a:cs typeface="Times New Roman"/>
              </a:rPr>
              <a:t>World Mental Health Day</a:t>
            </a:r>
          </a:p>
          <a:p>
            <a:pPr algn="ctr"/>
            <a:r>
              <a:rPr lang="en-US" sz="1050" dirty="0">
                <a:latin typeface="Twinkl Cursive Looped"/>
                <a:ea typeface="Calibri" panose="020F0502020204030204" pitchFamily="34" charset="0"/>
                <a:cs typeface="Times New Roman"/>
              </a:rPr>
              <a:t>Class 1 Forest School pm</a:t>
            </a:r>
          </a:p>
          <a:p>
            <a:pPr algn="ctr"/>
            <a:r>
              <a:rPr lang="en-US" sz="1050" dirty="0">
                <a:latin typeface="Twinkl Cursive Looped"/>
                <a:ea typeface="Calibri" panose="020F0502020204030204" pitchFamily="34" charset="0"/>
                <a:cs typeface="Times New Roman"/>
              </a:rPr>
              <a:t>Class 3 Swimming pm</a:t>
            </a:r>
          </a:p>
          <a:p>
            <a:pPr algn="ctr"/>
            <a:r>
              <a:rPr lang="en-US" sz="1050" b="1" dirty="0">
                <a:latin typeface="Twinkl Cursive Looped"/>
                <a:ea typeface="Calibri" panose="020F0502020204030204" pitchFamily="34" charset="0"/>
                <a:cs typeface="Times New Roman"/>
              </a:rPr>
              <a:t>Tuesday 10</a:t>
            </a:r>
            <a:r>
              <a:rPr lang="en-US" sz="1050" b="1" baseline="30000" dirty="0">
                <a:latin typeface="Twinkl Cursive Looped"/>
                <a:ea typeface="Calibri" panose="020F0502020204030204" pitchFamily="34" charset="0"/>
                <a:cs typeface="Times New Roman"/>
              </a:rPr>
              <a:t>th</a:t>
            </a:r>
            <a:r>
              <a:rPr lang="en-US" sz="1050" b="1" dirty="0">
                <a:latin typeface="Twinkl Cursive Looped"/>
                <a:ea typeface="Calibri" panose="020F0502020204030204" pitchFamily="34" charset="0"/>
                <a:cs typeface="Times New Roman"/>
              </a:rPr>
              <a:t> October</a:t>
            </a:r>
          </a:p>
          <a:p>
            <a:pPr algn="ctr"/>
            <a:r>
              <a:rPr lang="en-US" sz="1050" dirty="0">
                <a:latin typeface="Twinkl Cursive Looped"/>
                <a:ea typeface="Calibri" panose="020F0502020204030204" pitchFamily="34" charset="0"/>
                <a:cs typeface="Times New Roman"/>
              </a:rPr>
              <a:t>Parent/Teacher Meetings</a:t>
            </a:r>
          </a:p>
          <a:p>
            <a:pPr algn="ctr"/>
            <a:r>
              <a:rPr lang="en-US" sz="1050" dirty="0">
                <a:latin typeface="Twinkl Cursive Looped"/>
                <a:ea typeface="Calibri" panose="020F0502020204030204" pitchFamily="34" charset="0"/>
                <a:cs typeface="Times New Roman"/>
              </a:rPr>
              <a:t>3.30pm-6.00pm</a:t>
            </a:r>
          </a:p>
          <a:p>
            <a:pPr algn="ctr"/>
            <a:r>
              <a:rPr lang="en-US" sz="1050" b="1" dirty="0">
                <a:latin typeface="Twinkl Cursive Looped"/>
                <a:ea typeface="Calibri" panose="020F0502020204030204" pitchFamily="34" charset="0"/>
                <a:cs typeface="Times New Roman"/>
              </a:rPr>
              <a:t>Thursday 12</a:t>
            </a:r>
            <a:r>
              <a:rPr lang="en-US" sz="1050" b="1" baseline="30000" dirty="0">
                <a:latin typeface="Twinkl Cursive Looped"/>
                <a:ea typeface="Calibri" panose="020F0502020204030204" pitchFamily="34" charset="0"/>
                <a:cs typeface="Times New Roman"/>
              </a:rPr>
              <a:t>th</a:t>
            </a:r>
            <a:r>
              <a:rPr lang="en-US" sz="1050" b="1" dirty="0">
                <a:latin typeface="Twinkl Cursive Looped"/>
                <a:ea typeface="Calibri" panose="020F0502020204030204" pitchFamily="34" charset="0"/>
                <a:cs typeface="Times New Roman"/>
              </a:rPr>
              <a:t> October</a:t>
            </a:r>
          </a:p>
          <a:p>
            <a:pPr algn="ctr"/>
            <a:r>
              <a:rPr lang="en-US" sz="1050" dirty="0">
                <a:latin typeface="Twinkl Cursive Looped"/>
                <a:ea typeface="Calibri" panose="020F0502020204030204" pitchFamily="34" charset="0"/>
                <a:cs typeface="Times New Roman"/>
              </a:rPr>
              <a:t>Parent / Teacher Meetings</a:t>
            </a:r>
          </a:p>
          <a:p>
            <a:pPr algn="ctr"/>
            <a:r>
              <a:rPr lang="en-US" sz="1050" dirty="0">
                <a:latin typeface="Twinkl Cursive Looped"/>
                <a:ea typeface="Calibri" panose="020F0502020204030204" pitchFamily="34" charset="0"/>
                <a:cs typeface="Times New Roman"/>
              </a:rPr>
              <a:t>3.30pm-6.00pm</a:t>
            </a:r>
          </a:p>
          <a:p>
            <a:pPr algn="ctr"/>
            <a:r>
              <a:rPr lang="en-US" sz="1050" dirty="0">
                <a:solidFill>
                  <a:srgbClr val="FF0000"/>
                </a:solidFill>
                <a:latin typeface="Twinkl Cursive Looped"/>
                <a:ea typeface="Calibri" panose="020F0502020204030204" pitchFamily="34" charset="0"/>
                <a:cs typeface="Times New Roman"/>
              </a:rPr>
              <a:t>Appointments available to book online from today via the MCAS app.</a:t>
            </a:r>
          </a:p>
          <a:p>
            <a:pPr algn="ctr"/>
            <a:r>
              <a:rPr lang="en-US" sz="1050" dirty="0">
                <a:latin typeface="Twinkl Cursive Looped"/>
                <a:ea typeface="Calibri" panose="020F0502020204030204" pitchFamily="34" charset="0"/>
                <a:cs typeface="Times New Roman"/>
              </a:rPr>
              <a:t>Monday 16</a:t>
            </a:r>
            <a:r>
              <a:rPr lang="en-US" sz="1050" baseline="30000" dirty="0">
                <a:latin typeface="Twinkl Cursive Looped"/>
                <a:ea typeface="Calibri" panose="020F0502020204030204" pitchFamily="34" charset="0"/>
                <a:cs typeface="Times New Roman"/>
              </a:rPr>
              <a:t>th</a:t>
            </a:r>
            <a:r>
              <a:rPr lang="en-US" sz="1050" dirty="0">
                <a:latin typeface="Twinkl Cursive Looped"/>
                <a:ea typeface="Calibri" panose="020F0502020204030204" pitchFamily="34" charset="0"/>
                <a:cs typeface="Times New Roman"/>
              </a:rPr>
              <a:t> October </a:t>
            </a:r>
          </a:p>
          <a:p>
            <a:pPr algn="ctr"/>
            <a:r>
              <a:rPr lang="en-US" sz="1050" dirty="0">
                <a:latin typeface="Twinkl Cursive Looped"/>
                <a:ea typeface="Calibri" panose="020F0502020204030204" pitchFamily="34" charset="0"/>
                <a:cs typeface="Times New Roman"/>
              </a:rPr>
              <a:t>National Recycling Week</a:t>
            </a:r>
          </a:p>
          <a:p>
            <a:pPr algn="ctr"/>
            <a:r>
              <a:rPr lang="en-US" sz="1050" b="1" dirty="0">
                <a:latin typeface="Twinkl Cursive Looped"/>
                <a:ea typeface="Calibri" panose="020F0502020204030204" pitchFamily="34" charset="0"/>
                <a:cs typeface="Times New Roman"/>
              </a:rPr>
              <a:t>Tuesday 17</a:t>
            </a:r>
            <a:r>
              <a:rPr lang="en-US" sz="1050" b="1" baseline="30000" dirty="0">
                <a:latin typeface="Twinkl Cursive Looped"/>
                <a:ea typeface="Calibri" panose="020F0502020204030204" pitchFamily="34" charset="0"/>
                <a:cs typeface="Times New Roman"/>
              </a:rPr>
              <a:t>th</a:t>
            </a:r>
            <a:r>
              <a:rPr lang="en-US" sz="1050" b="1" dirty="0">
                <a:latin typeface="Twinkl Cursive Looped"/>
                <a:ea typeface="Calibri" panose="020F0502020204030204" pitchFamily="34" charset="0"/>
                <a:cs typeface="Times New Roman"/>
              </a:rPr>
              <a:t> October</a:t>
            </a:r>
          </a:p>
          <a:p>
            <a:pPr algn="ctr"/>
            <a:r>
              <a:rPr lang="en-US" sz="1050" dirty="0">
                <a:latin typeface="Twinkl Cursive Looped"/>
                <a:ea typeface="Calibri" panose="020F0502020204030204" pitchFamily="34" charset="0"/>
                <a:cs typeface="Times New Roman"/>
              </a:rPr>
              <a:t>Class 1 Forest School pm</a:t>
            </a:r>
          </a:p>
          <a:p>
            <a:pPr algn="ctr"/>
            <a:r>
              <a:rPr lang="en-US" sz="1050" dirty="0">
                <a:latin typeface="Twinkl Cursive Looped"/>
                <a:ea typeface="Calibri" panose="020F0502020204030204" pitchFamily="34" charset="0"/>
                <a:cs typeface="Times New Roman"/>
              </a:rPr>
              <a:t>Class 3 Swimming pm</a:t>
            </a:r>
          </a:p>
          <a:p>
            <a:pPr algn="ctr"/>
            <a:r>
              <a:rPr lang="en-US" sz="1050" dirty="0" err="1">
                <a:latin typeface="Twinkl Cursive Looped"/>
                <a:ea typeface="Calibri" panose="020F0502020204030204" pitchFamily="34" charset="0"/>
                <a:cs typeface="Times New Roman"/>
              </a:rPr>
              <a:t>Yr</a:t>
            </a:r>
            <a:r>
              <a:rPr lang="en-US" sz="1050" dirty="0">
                <a:latin typeface="Twinkl Cursive Looped"/>
                <a:ea typeface="Calibri" panose="020F0502020204030204" pitchFamily="34" charset="0"/>
                <a:cs typeface="Times New Roman"/>
              </a:rPr>
              <a:t> 3,4,5,6 Girls Football Tournament at Stratford Town Football Club</a:t>
            </a:r>
          </a:p>
          <a:p>
            <a:pPr algn="ctr"/>
            <a:r>
              <a:rPr lang="en-US" sz="1050" b="1" dirty="0">
                <a:latin typeface="Twinkl Cursive Looped"/>
                <a:ea typeface="Calibri" panose="020F0502020204030204" pitchFamily="34" charset="0"/>
                <a:cs typeface="Times New Roman"/>
              </a:rPr>
              <a:t>Wednesday 18</a:t>
            </a:r>
            <a:r>
              <a:rPr lang="en-US" sz="1050" b="1" baseline="30000" dirty="0">
                <a:latin typeface="Twinkl Cursive Looped"/>
                <a:ea typeface="Calibri" panose="020F0502020204030204" pitchFamily="34" charset="0"/>
                <a:cs typeface="Times New Roman"/>
              </a:rPr>
              <a:t>th</a:t>
            </a:r>
            <a:r>
              <a:rPr lang="en-US" sz="1050" b="1" dirty="0">
                <a:latin typeface="Twinkl Cursive Looped"/>
                <a:ea typeface="Calibri" panose="020F0502020204030204" pitchFamily="34" charset="0"/>
                <a:cs typeface="Times New Roman"/>
              </a:rPr>
              <a:t> October</a:t>
            </a:r>
          </a:p>
          <a:p>
            <a:pPr algn="ctr"/>
            <a:r>
              <a:rPr lang="en-US" sz="1050" dirty="0">
                <a:latin typeface="Twinkl Cursive Looped"/>
                <a:ea typeface="Calibri" panose="020F0502020204030204" pitchFamily="34" charset="0"/>
                <a:cs typeface="Times New Roman"/>
              </a:rPr>
              <a:t>Class 4 Cake bake sale</a:t>
            </a:r>
          </a:p>
          <a:p>
            <a:pPr algn="ctr"/>
            <a:r>
              <a:rPr lang="en-US" sz="1050" dirty="0">
                <a:latin typeface="Twinkl Cursive Looped"/>
                <a:ea typeface="Calibri" panose="020F0502020204030204" pitchFamily="34" charset="0"/>
                <a:cs typeface="Times New Roman"/>
              </a:rPr>
              <a:t>(Breaktime)</a:t>
            </a:r>
          </a:p>
          <a:p>
            <a:pPr algn="ctr"/>
            <a:r>
              <a:rPr lang="en-GB" sz="1050" b="1">
                <a:solidFill>
                  <a:srgbClr val="000000"/>
                </a:solidFill>
                <a:latin typeface="Twinkl Cursive Looped"/>
                <a:cs typeface="Times New Roman"/>
              </a:rPr>
              <a:t>Wednesday 25</a:t>
            </a:r>
            <a:r>
              <a:rPr lang="en-GB" sz="1050" b="1" baseline="30000">
                <a:solidFill>
                  <a:srgbClr val="000000"/>
                </a:solidFill>
                <a:latin typeface="Twinkl Cursive Looped"/>
                <a:cs typeface="Times New Roman"/>
              </a:rPr>
              <a:t>th</a:t>
            </a:r>
            <a:r>
              <a:rPr lang="en-GB" sz="1050" b="1">
                <a:solidFill>
                  <a:srgbClr val="000000"/>
                </a:solidFill>
                <a:latin typeface="Twinkl Cursive Looped"/>
                <a:cs typeface="Times New Roman"/>
              </a:rPr>
              <a:t> October</a:t>
            </a:r>
            <a:endParaRPr lang="en-GB" sz="1050" dirty="0">
              <a:cs typeface="Calibri"/>
            </a:endParaRPr>
          </a:p>
          <a:p>
            <a:pPr algn="ctr"/>
            <a:r>
              <a:rPr lang="en-GB" sz="1050" dirty="0">
                <a:solidFill>
                  <a:srgbClr val="000000"/>
                </a:solidFill>
                <a:latin typeface="Twinkl Cursive Looped"/>
                <a:cs typeface="Times New Roman"/>
              </a:rPr>
              <a:t>Harvest Assembly 2.30pm</a:t>
            </a:r>
            <a:endParaRPr lang="en-GB" sz="1050" dirty="0">
              <a:cs typeface="Calibri"/>
            </a:endParaRPr>
          </a:p>
          <a:p>
            <a:pPr algn="ctr"/>
            <a:r>
              <a:rPr lang="en-GB" sz="1050" dirty="0">
                <a:solidFill>
                  <a:srgbClr val="000000"/>
                </a:solidFill>
                <a:latin typeface="Twinkl Cursive Looped"/>
                <a:cs typeface="Times New Roman"/>
              </a:rPr>
              <a:t>Parents invited</a:t>
            </a:r>
            <a:endParaRPr lang="en-GB" sz="1050" dirty="0">
              <a:cs typeface="Calibri"/>
            </a:endParaRPr>
          </a:p>
          <a:p>
            <a:pPr algn="ctr"/>
            <a:endParaRPr lang="en-US" sz="1050" dirty="0">
              <a:latin typeface="Twinkl Cursive Looped"/>
              <a:ea typeface="Calibri" panose="020F0502020204030204" pitchFamily="34" charset="0"/>
              <a:cs typeface="Times New Roman"/>
            </a:endParaRPr>
          </a:p>
          <a:p>
            <a:pPr algn="ctr"/>
            <a:endParaRPr lang="en-GB" sz="1250" b="1" dirty="0">
              <a:latin typeface="Twinkl Cursive Looped" panose="02000000000000000000" pitchFamily="2" charset="0"/>
              <a:ea typeface="Calibri" panose="020F0502020204030204" pitchFamily="34" charset="0"/>
              <a:cs typeface="Times New Roman" panose="02020603050405020304" pitchFamily="18" charset="0"/>
            </a:endParaRPr>
          </a:p>
          <a:p>
            <a:pPr algn="ctr"/>
            <a:endParaRPr lang="en-GB" sz="1020" dirty="0">
              <a:latin typeface="Twinkl Cursive Looped" panose="02000000000000000000" pitchFamily="2" charset="0"/>
              <a:ea typeface="Calibri" panose="020F0502020204030204" pitchFamily="34" charset="0"/>
              <a:cs typeface="Times New Roman" panose="02020603050405020304" pitchFamily="18" charset="0"/>
            </a:endParaRPr>
          </a:p>
          <a:p>
            <a:pPr algn="ctr"/>
            <a:endParaRPr lang="en-GB" sz="1100" dirty="0">
              <a:latin typeface="Twinkl Cursive Looped" panose="02000000000000000000" pitchFamily="2" charset="0"/>
              <a:ea typeface="Calibri" panose="020F0502020204030204" pitchFamily="34" charset="0"/>
              <a:cs typeface="Times New Roman" panose="02020603050405020304" pitchFamily="18" charset="0"/>
            </a:endParaRPr>
          </a:p>
          <a:p>
            <a:pPr algn="ctr"/>
            <a:endParaRPr lang="en-GB" sz="1100" dirty="0">
              <a:latin typeface="Twinkl Cursive Looped" panose="02000000000000000000" pitchFamily="2" charset="0"/>
              <a:ea typeface="Calibri" panose="020F0502020204030204" pitchFamily="34" charset="0"/>
              <a:cs typeface="Times New Roman" panose="02020603050405020304" pitchFamily="18" charset="0"/>
            </a:endParaRPr>
          </a:p>
          <a:p>
            <a:pPr algn="ctr"/>
            <a:endParaRPr lang="en-GB" sz="1100" dirty="0">
              <a:latin typeface="Twinkl Cursive Looped" panose="02000000000000000000" pitchFamily="2" charset="0"/>
              <a:ea typeface="Calibri" panose="020F0502020204030204" pitchFamily="34" charset="0"/>
              <a:cs typeface="Times New Roman" panose="02020603050405020304" pitchFamily="18" charset="0"/>
            </a:endParaRPr>
          </a:p>
          <a:p>
            <a:pPr algn="ctr"/>
            <a:endParaRPr lang="en-GB" sz="1100" dirty="0">
              <a:latin typeface="Twinkl Cursive Looped" panose="02000000000000000000" pitchFamily="2" charset="0"/>
              <a:ea typeface="Calibri" panose="020F0502020204030204" pitchFamily="34" charset="0"/>
              <a:cs typeface="Times New Roman" panose="02020603050405020304" pitchFamily="18" charset="0"/>
            </a:endParaRPr>
          </a:p>
          <a:p>
            <a:pPr algn="ctr"/>
            <a:endParaRPr lang="en-GB" sz="1100" dirty="0">
              <a:latin typeface="Twinkl Cursive Looped" panose="02000000000000000000" pitchFamily="2" charset="0"/>
              <a:ea typeface="Calibri" panose="020F0502020204030204" pitchFamily="34" charset="0"/>
              <a:cs typeface="Times New Roman" panose="02020603050405020304" pitchFamily="18" charset="0"/>
            </a:endParaRPr>
          </a:p>
          <a:p>
            <a:pPr algn="ctr"/>
            <a:endParaRPr lang="en-GB" sz="1100" dirty="0">
              <a:latin typeface="Twinkl Cursive Looped" panose="02000000000000000000"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C7F00FBB-3A2B-4341-8733-E0AB3ACD5B5A}"/>
              </a:ext>
            </a:extLst>
          </p:cNvPr>
          <p:cNvSpPr txBox="1"/>
          <p:nvPr/>
        </p:nvSpPr>
        <p:spPr>
          <a:xfrm>
            <a:off x="625297" y="1328218"/>
            <a:ext cx="1987550" cy="307777"/>
          </a:xfrm>
          <a:prstGeom prst="rect">
            <a:avLst/>
          </a:prstGeom>
          <a:noFill/>
        </p:spPr>
        <p:txBody>
          <a:bodyPr wrap="square" lIns="91440" tIns="45720" rIns="91440" bIns="45720" rtlCol="0" anchor="t">
            <a:spAutoFit/>
          </a:bodyPr>
          <a:lstStyle/>
          <a:p>
            <a:r>
              <a:rPr lang="en-GB" sz="1400" b="1" dirty="0"/>
              <a:t>Volume  3 -  Issue 3</a:t>
            </a:r>
          </a:p>
        </p:txBody>
      </p:sp>
      <p:sp>
        <p:nvSpPr>
          <p:cNvPr id="19" name="TextBox 18">
            <a:extLst>
              <a:ext uri="{FF2B5EF4-FFF2-40B4-BE49-F238E27FC236}">
                <a16:creationId xmlns:a16="http://schemas.microsoft.com/office/drawing/2014/main" id="{8335B018-B32A-45BA-B4C7-2CB7D5E4C20B}"/>
              </a:ext>
            </a:extLst>
          </p:cNvPr>
          <p:cNvSpPr txBox="1"/>
          <p:nvPr/>
        </p:nvSpPr>
        <p:spPr>
          <a:xfrm>
            <a:off x="4176016" y="1274998"/>
            <a:ext cx="2351064" cy="307777"/>
          </a:xfrm>
          <a:prstGeom prst="rect">
            <a:avLst/>
          </a:prstGeom>
          <a:noFill/>
        </p:spPr>
        <p:txBody>
          <a:bodyPr wrap="square" lIns="91440" tIns="45720" rIns="91440" bIns="45720" rtlCol="0" anchor="t">
            <a:spAutoFit/>
          </a:bodyPr>
          <a:lstStyle/>
          <a:p>
            <a:r>
              <a:rPr lang="en-GB" sz="1400" b="1" dirty="0"/>
              <a:t>Friday </a:t>
            </a:r>
            <a:r>
              <a:rPr lang="en-GB" sz="1400" b="1" baseline="30000" dirty="0"/>
              <a:t> </a:t>
            </a:r>
            <a:r>
              <a:rPr lang="en-GB" sz="1400" b="1" dirty="0"/>
              <a:t>29th September 2023</a:t>
            </a:r>
          </a:p>
        </p:txBody>
      </p:sp>
      <p:pic>
        <p:nvPicPr>
          <p:cNvPr id="25" name="Picture 24" descr="Mathletics | Product Reviews | EdSurge">
            <a:extLst>
              <a:ext uri="{FF2B5EF4-FFF2-40B4-BE49-F238E27FC236}">
                <a16:creationId xmlns:a16="http://schemas.microsoft.com/office/drawing/2014/main" id="{D4BE293B-F06E-4032-9075-9AD868D69E3E}"/>
              </a:ext>
            </a:extLst>
          </p:cNvPr>
          <p:cNvPicPr>
            <a:picLocks noChangeAspect="1"/>
          </p:cNvPicPr>
          <p:nvPr/>
        </p:nvPicPr>
        <p:blipFill>
          <a:blip r:embed="rId5" cstate="hqprint">
            <a:extLst>
              <a:ext uri="{28A0092B-C50C-407E-A947-70E740481C1C}">
                <a14:useLocalDpi xmlns:a14="http://schemas.microsoft.com/office/drawing/2010/main" val="0"/>
              </a:ext>
            </a:extLst>
          </a:blip>
          <a:srcRect t="16176" b="22060"/>
          <a:stretch>
            <a:fillRect/>
          </a:stretch>
        </p:blipFill>
        <p:spPr bwMode="auto">
          <a:xfrm>
            <a:off x="2606035" y="7877771"/>
            <a:ext cx="1201942" cy="369752"/>
          </a:xfrm>
          <a:prstGeom prst="rect">
            <a:avLst/>
          </a:prstGeom>
          <a:noFill/>
          <a:ln>
            <a:noFill/>
          </a:ln>
        </p:spPr>
      </p:pic>
      <p:sp>
        <p:nvSpPr>
          <p:cNvPr id="26" name="TextBox 25">
            <a:extLst>
              <a:ext uri="{FF2B5EF4-FFF2-40B4-BE49-F238E27FC236}">
                <a16:creationId xmlns:a16="http://schemas.microsoft.com/office/drawing/2014/main" id="{6E8CA57B-0460-4296-9D1B-3BD75CD4B17C}"/>
              </a:ext>
            </a:extLst>
          </p:cNvPr>
          <p:cNvSpPr txBox="1"/>
          <p:nvPr/>
        </p:nvSpPr>
        <p:spPr>
          <a:xfrm>
            <a:off x="2171697" y="7924877"/>
            <a:ext cx="2260628" cy="1954381"/>
          </a:xfrm>
          <a:prstGeom prst="rect">
            <a:avLst/>
          </a:prstGeom>
          <a:noFill/>
          <a:ln w="28575">
            <a:solidFill>
              <a:srgbClr val="0070C0"/>
            </a:solidFill>
          </a:ln>
        </p:spPr>
        <p:txBody>
          <a:bodyPr wrap="square" lIns="91440" tIns="45720" rIns="91440" bIns="45720" rtlCol="0" anchor="t">
            <a:spAutoFit/>
          </a:bodyPr>
          <a:lstStyle/>
          <a:p>
            <a:pPr algn="ctr"/>
            <a:br>
              <a:rPr lang="en-GB" dirty="0"/>
            </a:br>
            <a:r>
              <a:rPr lang="en-GB" sz="1300" b="1" u="sng" dirty="0">
                <a:solidFill>
                  <a:schemeClr val="accent1">
                    <a:lumMod val="75000"/>
                  </a:schemeClr>
                </a:solidFill>
                <a:latin typeface="Twinkl Cursive Looped" panose="02000000000000000000" pitchFamily="2" charset="0"/>
              </a:rPr>
              <a:t>Class Result</a:t>
            </a:r>
          </a:p>
          <a:p>
            <a:pPr algn="ctr"/>
            <a:r>
              <a:rPr lang="en-GB" sz="1300" dirty="0">
                <a:latin typeface="Twinkl Cursive Looped"/>
              </a:rPr>
              <a:t>1</a:t>
            </a:r>
            <a:r>
              <a:rPr lang="en-GB" sz="1300" baseline="30000" dirty="0">
                <a:latin typeface="Twinkl Cursive Looped"/>
              </a:rPr>
              <a:t>st </a:t>
            </a:r>
            <a:r>
              <a:rPr lang="en-GB" sz="1300" dirty="0">
                <a:latin typeface="Twinkl Cursive Looped"/>
              </a:rPr>
              <a:t>: Class 4 8318 points</a:t>
            </a:r>
          </a:p>
          <a:p>
            <a:pPr algn="ctr"/>
            <a:r>
              <a:rPr lang="en-GB" sz="1300" dirty="0">
                <a:latin typeface="Twinkl Cursive Looped"/>
              </a:rPr>
              <a:t>2</a:t>
            </a:r>
            <a:r>
              <a:rPr lang="en-GB" sz="1300" baseline="30000" dirty="0">
                <a:latin typeface="Twinkl Cursive Looped"/>
              </a:rPr>
              <a:t>nd </a:t>
            </a:r>
            <a:r>
              <a:rPr lang="en-GB" sz="1300" dirty="0">
                <a:latin typeface="Twinkl Cursive Looped"/>
              </a:rPr>
              <a:t>: Class 3 1020 points</a:t>
            </a:r>
          </a:p>
          <a:p>
            <a:pPr algn="ctr"/>
            <a:r>
              <a:rPr lang="en-GB" sz="1300" dirty="0">
                <a:latin typeface="Twinkl Cursive Looped"/>
              </a:rPr>
              <a:t>3rd : Class 2  520 points</a:t>
            </a:r>
          </a:p>
          <a:p>
            <a:pPr algn="ctr"/>
            <a:r>
              <a:rPr lang="en-GB" sz="1300" b="1" u="sng" dirty="0">
                <a:solidFill>
                  <a:schemeClr val="accent1">
                    <a:lumMod val="75000"/>
                  </a:schemeClr>
                </a:solidFill>
                <a:latin typeface="Twinkl Cursive Looped"/>
              </a:rPr>
              <a:t>Mathletes Of The Week</a:t>
            </a:r>
            <a:endParaRPr lang="en-GB" sz="1300" dirty="0">
              <a:solidFill>
                <a:schemeClr val="accent1">
                  <a:lumMod val="75000"/>
                </a:schemeClr>
              </a:solidFill>
              <a:latin typeface="Calibri" panose="020F0502020204030204"/>
              <a:cs typeface="Calibri"/>
            </a:endParaRPr>
          </a:p>
          <a:p>
            <a:pPr algn="ctr"/>
            <a:r>
              <a:rPr lang="en-GB" sz="1300" dirty="0">
                <a:solidFill>
                  <a:srgbClr val="000000"/>
                </a:solidFill>
                <a:latin typeface="Twinkl Cursive Looped"/>
              </a:rPr>
              <a:t>Class</a:t>
            </a:r>
            <a:r>
              <a:rPr lang="en-GB" sz="1300" dirty="0">
                <a:latin typeface="Twinkl Cursive Looped"/>
              </a:rPr>
              <a:t> 2 : Iana 520 pts </a:t>
            </a:r>
            <a:endParaRPr lang="en-GB" sz="1300" dirty="0">
              <a:cs typeface="Calibri"/>
            </a:endParaRPr>
          </a:p>
          <a:p>
            <a:pPr algn="ctr"/>
            <a:r>
              <a:rPr lang="en-GB" sz="1200" dirty="0">
                <a:latin typeface="Twinkl Cursive Looped"/>
              </a:rPr>
              <a:t>Class 3 : </a:t>
            </a:r>
            <a:r>
              <a:rPr lang="en-GB" sz="1300" dirty="0">
                <a:latin typeface="Twinkl Cursive Looped"/>
              </a:rPr>
              <a:t>Katie 480 </a:t>
            </a:r>
            <a:r>
              <a:rPr lang="en-GB" sz="1200" dirty="0">
                <a:latin typeface="Twinkl Cursive Looped"/>
              </a:rPr>
              <a:t>pts</a:t>
            </a:r>
          </a:p>
          <a:p>
            <a:pPr algn="ctr"/>
            <a:r>
              <a:rPr lang="en-GB" sz="1300" dirty="0">
                <a:latin typeface="Twinkl Cursive Looped"/>
              </a:rPr>
              <a:t>Class 4: Sebastian 4758 pts</a:t>
            </a:r>
          </a:p>
        </p:txBody>
      </p:sp>
      <p:sp>
        <p:nvSpPr>
          <p:cNvPr id="6" name="Rectangle 5">
            <a:extLst>
              <a:ext uri="{FF2B5EF4-FFF2-40B4-BE49-F238E27FC236}">
                <a16:creationId xmlns:a16="http://schemas.microsoft.com/office/drawing/2014/main" id="{2962819A-C353-4089-B597-C9F994071110}"/>
              </a:ext>
            </a:extLst>
          </p:cNvPr>
          <p:cNvSpPr/>
          <p:nvPr/>
        </p:nvSpPr>
        <p:spPr>
          <a:xfrm>
            <a:off x="2122036" y="1662922"/>
            <a:ext cx="4735964" cy="5709255"/>
          </a:xfrm>
          <a:prstGeom prst="rect">
            <a:avLst/>
          </a:prstGeom>
          <a:noFill/>
        </p:spPr>
        <p:txBody>
          <a:bodyPr wrap="square" lIns="91440" tIns="45720" rIns="91440" bIns="45720" anchor="t">
            <a:spAutoFit/>
            <a:scene3d>
              <a:camera prst="orthographicFront"/>
              <a:lightRig rig="soft" dir="t">
                <a:rot lat="0" lon="0" rev="15600000"/>
              </a:lightRig>
            </a:scene3d>
            <a:sp3d extrusionH="57150" prstMaterial="softEdge">
              <a:bevelT w="25400" h="38100"/>
            </a:sp3d>
          </a:bodyPr>
          <a:lstStyle/>
          <a:p>
            <a:pPr algn="ctr"/>
            <a:r>
              <a:rPr lang="en-US" sz="1500" b="1" u="sng" cap="none" spc="0" dirty="0">
                <a:ln/>
                <a:solidFill>
                  <a:srgbClr val="FF0000"/>
                </a:solidFill>
                <a:effectLst/>
              </a:rPr>
              <a:t>Weekly update.</a:t>
            </a:r>
          </a:p>
          <a:p>
            <a:r>
              <a:rPr lang="en-US" sz="1000" dirty="0">
                <a:ln/>
                <a:latin typeface="Twinkl Cursive Looped"/>
                <a:cs typeface="Calibri"/>
              </a:rPr>
              <a:t>Dear Parents/Carers,</a:t>
            </a:r>
          </a:p>
          <a:p>
            <a:r>
              <a:rPr lang="en-US" sz="1000" b="1" dirty="0">
                <a:ln/>
                <a:latin typeface="Twinkl Cursive Looped"/>
                <a:cs typeface="Calibri"/>
              </a:rPr>
              <a:t>The Stone Laying Assembly </a:t>
            </a:r>
            <a:r>
              <a:rPr lang="en-US" sz="1000" dirty="0">
                <a:ln/>
                <a:latin typeface="Twinkl Cursive Looped"/>
                <a:cs typeface="Calibri"/>
              </a:rPr>
              <a:t>on Wednesday was a really special occasion where all new children had the opportunity to lay their stones around our tree on the school field. Thank you to all the many parents who came to share the ceremony. </a:t>
            </a:r>
          </a:p>
          <a:p>
            <a:r>
              <a:rPr lang="en-US" sz="1000" dirty="0">
                <a:ln/>
                <a:latin typeface="Twinkl Cursive Looped"/>
                <a:cs typeface="Calibri"/>
              </a:rPr>
              <a:t>We had a wonderful turnout to the Early Reading Meeting last night . Reading is the most important support that you can give your child as they start on their educational journey. For parents that were unable to attend – a pack with the information in is being sent home today.</a:t>
            </a:r>
          </a:p>
          <a:p>
            <a:r>
              <a:rPr lang="en-US" sz="1000" dirty="0">
                <a:ln/>
                <a:latin typeface="Twinkl Cursive Looped"/>
                <a:cs typeface="Calibri"/>
              </a:rPr>
              <a:t>Our </a:t>
            </a:r>
            <a:r>
              <a:rPr lang="en-US" sz="1000" b="1" dirty="0">
                <a:ln/>
                <a:latin typeface="Twinkl Cursive Looped"/>
                <a:cs typeface="Calibri"/>
              </a:rPr>
              <a:t>Macmillan Coffee Morning </a:t>
            </a:r>
            <a:r>
              <a:rPr lang="en-US" sz="1000" dirty="0">
                <a:ln/>
                <a:latin typeface="Twinkl Cursive Looped"/>
                <a:cs typeface="Calibri"/>
              </a:rPr>
              <a:t>today in the hall was an amazing success. The donations of cakes had everyone’s mouths watering and we were blessed to have so many visitors. Thank you so much for your enormous generosity as we managed to raise £419, which is incredible- thank you again!</a:t>
            </a:r>
          </a:p>
          <a:p>
            <a:r>
              <a:rPr lang="en-US" sz="1000" dirty="0">
                <a:ln/>
                <a:latin typeface="Twinkl Cursive Looped"/>
                <a:cs typeface="Calibri"/>
              </a:rPr>
              <a:t>A huge well done to all children who took part in the local consortia </a:t>
            </a:r>
            <a:r>
              <a:rPr lang="en-US" sz="1000" b="1" dirty="0">
                <a:ln/>
                <a:latin typeface="Twinkl Cursive Looped"/>
                <a:cs typeface="Calibri"/>
              </a:rPr>
              <a:t>schools boys football tournament</a:t>
            </a:r>
            <a:r>
              <a:rPr lang="en-US" sz="1000" dirty="0">
                <a:ln/>
                <a:latin typeface="Twinkl Cursive Looped"/>
                <a:cs typeface="Calibri"/>
              </a:rPr>
              <a:t> this week. Our year 5/6 boys were fantastic and did not concede a goal until the penalties at the end of one match. We are so proud of them all as one parent watching on Monday evening declared that ‘I bet they play together all the time!’ – it was in fact their first game so we couldn’t be prouder. Their next match is on the 9</a:t>
            </a:r>
            <a:r>
              <a:rPr lang="en-US" sz="1000" baseline="30000" dirty="0">
                <a:ln/>
                <a:latin typeface="Twinkl Cursive Looped"/>
                <a:cs typeface="Calibri"/>
              </a:rPr>
              <a:t>th</a:t>
            </a:r>
            <a:r>
              <a:rPr lang="en-US" sz="1000" dirty="0">
                <a:ln/>
                <a:latin typeface="Twinkl Cursive Looped"/>
                <a:cs typeface="Calibri"/>
              </a:rPr>
              <a:t> October again at </a:t>
            </a:r>
            <a:r>
              <a:rPr lang="en-US" sz="1000" dirty="0" err="1">
                <a:ln/>
                <a:latin typeface="Twinkl Cursive Looped"/>
                <a:cs typeface="Calibri"/>
              </a:rPr>
              <a:t>Studley</a:t>
            </a:r>
            <a:r>
              <a:rPr lang="en-US" sz="1000" dirty="0">
                <a:ln/>
                <a:latin typeface="Twinkl Cursive Looped"/>
                <a:cs typeface="Calibri"/>
              </a:rPr>
              <a:t> St. Mary’s .</a:t>
            </a:r>
          </a:p>
          <a:p>
            <a:r>
              <a:rPr lang="en-US" sz="1000" dirty="0">
                <a:ln/>
                <a:latin typeface="Twinkl Cursive Looped"/>
                <a:cs typeface="Calibri"/>
              </a:rPr>
              <a:t>The </a:t>
            </a:r>
            <a:r>
              <a:rPr lang="en-US" sz="1000" b="1" dirty="0">
                <a:ln/>
                <a:latin typeface="Twinkl Cursive Looped"/>
                <a:cs typeface="Calibri"/>
              </a:rPr>
              <a:t>girls in Years 3,4,5 and 6 </a:t>
            </a:r>
            <a:r>
              <a:rPr lang="en-US" sz="1000" dirty="0">
                <a:ln/>
                <a:latin typeface="Twinkl Cursive Looped"/>
                <a:cs typeface="Calibri"/>
              </a:rPr>
              <a:t>will hopefully have the same opportunity to play on October 17</a:t>
            </a:r>
            <a:r>
              <a:rPr lang="en-US" sz="1000" baseline="30000" dirty="0">
                <a:ln/>
                <a:latin typeface="Twinkl Cursive Looped"/>
                <a:cs typeface="Calibri"/>
              </a:rPr>
              <a:t>th</a:t>
            </a:r>
            <a:r>
              <a:rPr lang="en-US" sz="1000" dirty="0">
                <a:ln/>
                <a:latin typeface="Twinkl Cursive Looped"/>
                <a:cs typeface="Calibri"/>
              </a:rPr>
              <a:t> at Stratford Town Football Club 4.00-5.30pm – a letter will be coming home next week about this – make a note of the date if your child is interested.</a:t>
            </a:r>
          </a:p>
          <a:p>
            <a:r>
              <a:rPr lang="en-US" sz="1000" b="1" dirty="0">
                <a:ln/>
                <a:latin typeface="Twinkl Cursive Looped"/>
                <a:cs typeface="Calibri"/>
              </a:rPr>
              <a:t>Parent / Teacher meetings </a:t>
            </a:r>
            <a:r>
              <a:rPr lang="en-US" sz="1000" dirty="0">
                <a:ln/>
                <a:latin typeface="Twinkl Cursive Looped"/>
                <a:cs typeface="Calibri"/>
              </a:rPr>
              <a:t>for all children will be held on the 10</a:t>
            </a:r>
            <a:r>
              <a:rPr lang="en-US" sz="1000" baseline="30000" dirty="0">
                <a:ln/>
                <a:latin typeface="Twinkl Cursive Looped"/>
                <a:cs typeface="Calibri"/>
              </a:rPr>
              <a:t>th</a:t>
            </a:r>
            <a:r>
              <a:rPr lang="en-US" sz="1000" dirty="0">
                <a:ln/>
                <a:latin typeface="Twinkl Cursive Looped"/>
                <a:cs typeface="Calibri"/>
              </a:rPr>
              <a:t> and 12</a:t>
            </a:r>
            <a:r>
              <a:rPr lang="en-US" sz="1000" baseline="30000" dirty="0">
                <a:ln/>
                <a:latin typeface="Twinkl Cursive Looped"/>
                <a:cs typeface="Calibri"/>
              </a:rPr>
              <a:t>th</a:t>
            </a:r>
            <a:r>
              <a:rPr lang="en-US" sz="1000" dirty="0">
                <a:ln/>
                <a:latin typeface="Twinkl Cursive Looped"/>
                <a:cs typeface="Calibri"/>
              </a:rPr>
              <a:t> October from 3.30pm-6.00pm. Parents will need to book appointments on the MCAS app. Please be aware that appointments are available on a first come , first served basis and slots last for 10 minutes. The meetings will be an opportunity to share about how your child is settling into their new year groups and staff will be able to share early targets for children with you. All appointments will take place in the school hall.</a:t>
            </a:r>
          </a:p>
          <a:p>
            <a:r>
              <a:rPr lang="en-US" sz="1000" dirty="0">
                <a:ln/>
                <a:latin typeface="Twinkl Cursive Looped"/>
                <a:cs typeface="Calibri"/>
              </a:rPr>
              <a:t>You will have noticed the new NO Parking signs on the road outside school this week – they have been loaned to us by the community police service for 6 weeks. Thank you for supporting us to make </a:t>
            </a:r>
          </a:p>
          <a:p>
            <a:r>
              <a:rPr lang="en-US" sz="1000" dirty="0">
                <a:ln/>
                <a:latin typeface="Twinkl Cursive Looped"/>
                <a:cs typeface="Calibri"/>
              </a:rPr>
              <a:t>our environment as safe as possible.. </a:t>
            </a:r>
          </a:p>
          <a:p>
            <a:r>
              <a:rPr lang="en-US" sz="1000" dirty="0">
                <a:ln/>
                <a:latin typeface="Twinkl Cursive Looped"/>
                <a:cs typeface="Calibri"/>
              </a:rPr>
              <a:t>Kind regards,  </a:t>
            </a:r>
            <a:r>
              <a:rPr lang="en-US" sz="1000" dirty="0" err="1">
                <a:ln/>
                <a:latin typeface="Twinkl Cursive Looped"/>
                <a:cs typeface="Calibri"/>
              </a:rPr>
              <a:t>Mrs</a:t>
            </a:r>
            <a:r>
              <a:rPr lang="en-US" sz="1000" dirty="0">
                <a:ln/>
                <a:latin typeface="Twinkl Cursive Looped"/>
                <a:cs typeface="Calibri"/>
              </a:rPr>
              <a:t> Gail Duxbury </a:t>
            </a:r>
          </a:p>
        </p:txBody>
      </p:sp>
      <p:sp>
        <p:nvSpPr>
          <p:cNvPr id="3" name="TextBox 2">
            <a:extLst>
              <a:ext uri="{FF2B5EF4-FFF2-40B4-BE49-F238E27FC236}">
                <a16:creationId xmlns:a16="http://schemas.microsoft.com/office/drawing/2014/main" id="{D3FD39C0-9372-7D8D-C491-AD531EC025E7}"/>
              </a:ext>
            </a:extLst>
          </p:cNvPr>
          <p:cNvSpPr txBox="1"/>
          <p:nvPr/>
        </p:nvSpPr>
        <p:spPr>
          <a:xfrm>
            <a:off x="4453719" y="6735901"/>
            <a:ext cx="2404281" cy="3170099"/>
          </a:xfrm>
          <a:prstGeom prst="rect">
            <a:avLst/>
          </a:prstGeom>
          <a:noFill/>
          <a:ln w="28575">
            <a:solidFill>
              <a:srgbClr val="FF0000"/>
            </a:solidFill>
          </a:ln>
        </p:spPr>
        <p:txBody>
          <a:bodyPr wrap="square" lIns="91440" tIns="45720" rIns="91440" bIns="45720" rtlCol="0" anchor="ctr" anchorCtr="0">
            <a:spAutoFit/>
          </a:bodyPr>
          <a:lstStyle/>
          <a:p>
            <a:pPr algn="ctr"/>
            <a:endParaRPr lang="en-GB" sz="1200" dirty="0">
              <a:latin typeface="Twinkl Cursive Looped"/>
              <a:ea typeface="+mn-lt"/>
              <a:cs typeface="+mn-lt"/>
            </a:endParaRPr>
          </a:p>
          <a:p>
            <a:pPr algn="ctr"/>
            <a:r>
              <a:rPr lang="en-GB" sz="1100" dirty="0">
                <a:latin typeface="Twinkl Cursive Looped"/>
                <a:ea typeface="+mn-lt"/>
                <a:cs typeface="+mn-lt"/>
              </a:rPr>
              <a:t>Class 1:  NA</a:t>
            </a:r>
          </a:p>
          <a:p>
            <a:pPr algn="ctr"/>
            <a:r>
              <a:rPr lang="en-GB" sz="1100" dirty="0">
                <a:latin typeface="Twinkl Cursive Looped"/>
                <a:ea typeface="+mn-lt"/>
                <a:cs typeface="+mn-lt"/>
              </a:rPr>
              <a:t>Class 2: Sebastian</a:t>
            </a:r>
          </a:p>
          <a:p>
            <a:pPr algn="ctr"/>
            <a:r>
              <a:rPr lang="en-GB" sz="1100" dirty="0">
                <a:latin typeface="Twinkl Cursive Looped"/>
                <a:ea typeface="+mn-lt"/>
                <a:cs typeface="+mn-lt"/>
              </a:rPr>
              <a:t>Class 3 : Katie </a:t>
            </a:r>
            <a:endParaRPr lang="en-GB" sz="1100" dirty="0">
              <a:ea typeface="+mn-lt"/>
              <a:cs typeface="+mn-lt"/>
            </a:endParaRPr>
          </a:p>
          <a:p>
            <a:pPr algn="ctr"/>
            <a:endParaRPr lang="en-GB" sz="1100" b="1" dirty="0">
              <a:solidFill>
                <a:srgbClr val="0070C0"/>
              </a:solidFill>
              <a:ea typeface="+mn-lt"/>
              <a:cs typeface="+mn-lt"/>
            </a:endParaRPr>
          </a:p>
          <a:p>
            <a:pPr algn="ctr"/>
            <a:r>
              <a:rPr lang="en-GB" sz="1200" b="1" dirty="0">
                <a:solidFill>
                  <a:srgbClr val="0070C0"/>
                </a:solidFill>
                <a:ea typeface="+mn-lt"/>
                <a:cs typeface="+mn-lt"/>
              </a:rPr>
              <a:t>TT Rockstar Pupils Of The Week </a:t>
            </a:r>
            <a:endParaRPr lang="en-US" sz="1200" b="1" dirty="0">
              <a:solidFill>
                <a:srgbClr val="0070C0"/>
              </a:solidFill>
              <a:ea typeface="+mn-lt"/>
              <a:cs typeface="+mn-lt"/>
            </a:endParaRPr>
          </a:p>
          <a:p>
            <a:pPr algn="ctr"/>
            <a:r>
              <a:rPr lang="en-GB" sz="1200" b="1" dirty="0">
                <a:latin typeface="Twinkl Cursive Looped"/>
                <a:ea typeface="+mn-lt"/>
                <a:cs typeface="+mn-lt"/>
              </a:rPr>
              <a:t>Class 1</a:t>
            </a:r>
            <a:r>
              <a:rPr lang="en-GB" sz="1200" dirty="0">
                <a:latin typeface="Twinkl Cursive Looped"/>
                <a:ea typeface="+mn-lt"/>
                <a:cs typeface="+mn-lt"/>
              </a:rPr>
              <a:t>: NA</a:t>
            </a:r>
            <a:endParaRPr lang="en-GB" sz="1200" dirty="0">
              <a:latin typeface="Twinkl Cursive Looped" panose="02000000000000000000" pitchFamily="2" charset="0"/>
              <a:ea typeface="+mn-lt"/>
              <a:cs typeface="+mn-lt"/>
            </a:endParaRPr>
          </a:p>
          <a:p>
            <a:pPr algn="ctr"/>
            <a:r>
              <a:rPr lang="en-GB" sz="1200" b="1" dirty="0">
                <a:latin typeface="Twinkl Cursive Looped"/>
                <a:ea typeface="+mn-lt"/>
                <a:cs typeface="+mn-lt"/>
              </a:rPr>
              <a:t>Class 2</a:t>
            </a:r>
            <a:r>
              <a:rPr lang="en-GB" sz="1200" dirty="0">
                <a:latin typeface="Twinkl Cursive Looped"/>
                <a:ea typeface="+mn-lt"/>
                <a:cs typeface="+mn-lt"/>
              </a:rPr>
              <a:t>: Penelope</a:t>
            </a:r>
          </a:p>
          <a:p>
            <a:pPr algn="ctr"/>
            <a:r>
              <a:rPr lang="en-GB" sz="1200" b="1" dirty="0">
                <a:latin typeface="Twinkl Cursive Looped"/>
                <a:ea typeface="+mn-lt"/>
                <a:cs typeface="+mn-lt"/>
              </a:rPr>
              <a:t>Class 3</a:t>
            </a:r>
            <a:r>
              <a:rPr lang="en-GB" sz="1200" dirty="0">
                <a:latin typeface="Twinkl Cursive Looped"/>
                <a:ea typeface="+mn-lt"/>
                <a:cs typeface="+mn-lt"/>
              </a:rPr>
              <a:t>: Katie</a:t>
            </a:r>
          </a:p>
          <a:p>
            <a:pPr algn="ctr"/>
            <a:r>
              <a:rPr lang="en-GB" sz="1200" b="1" dirty="0">
                <a:latin typeface="Twinkl Cursive Looped" panose="02000000000000000000" pitchFamily="2" charset="0"/>
                <a:ea typeface="+mn-lt"/>
                <a:cs typeface="+mn-lt"/>
              </a:rPr>
              <a:t>Class 4</a:t>
            </a:r>
            <a:r>
              <a:rPr lang="en-GB" sz="1200" dirty="0">
                <a:latin typeface="Twinkl Cursive Looped" panose="02000000000000000000" pitchFamily="2" charset="0"/>
                <a:ea typeface="+mn-lt"/>
                <a:cs typeface="+mn-lt"/>
              </a:rPr>
              <a:t> : Aiden</a:t>
            </a:r>
          </a:p>
          <a:p>
            <a:pPr algn="ctr"/>
            <a:r>
              <a:rPr lang="en-GB" sz="1200" b="1" dirty="0">
                <a:solidFill>
                  <a:srgbClr val="0070C0"/>
                </a:solidFill>
                <a:latin typeface="Twinkl Cursive Looped"/>
              </a:rPr>
              <a:t>TT Rockstars Class of the Week</a:t>
            </a:r>
            <a:endParaRPr lang="en-GB" sz="1200" b="1" dirty="0">
              <a:solidFill>
                <a:srgbClr val="0070C0"/>
              </a:solidFill>
              <a:latin typeface="Twinkl Cursive Looped" panose="02000000000000000000" pitchFamily="2" charset="0"/>
            </a:endParaRPr>
          </a:p>
          <a:p>
            <a:pPr algn="ctr"/>
            <a:r>
              <a:rPr lang="en-GB" sz="1200" b="1" dirty="0">
                <a:latin typeface="Twinkl Cursive Looped"/>
              </a:rPr>
              <a:t>1st</a:t>
            </a:r>
            <a:r>
              <a:rPr lang="en-GB" sz="1200" dirty="0">
                <a:latin typeface="Twinkl Cursive Looped"/>
              </a:rPr>
              <a:t> –Class 4 18% active/1 min each child</a:t>
            </a:r>
            <a:endParaRPr lang="en-GB" sz="1200" b="1" dirty="0">
              <a:solidFill>
                <a:srgbClr val="0070C0"/>
              </a:solidFill>
              <a:latin typeface="Twinkl Cursive Looped" panose="02000000000000000000" pitchFamily="2" charset="0"/>
            </a:endParaRPr>
          </a:p>
          <a:p>
            <a:pPr algn="ctr"/>
            <a:r>
              <a:rPr lang="en-GB" sz="1200" b="1" dirty="0">
                <a:solidFill>
                  <a:srgbClr val="000000"/>
                </a:solidFill>
                <a:latin typeface="Twinkl Cursive Looped"/>
              </a:rPr>
              <a:t>2nd</a:t>
            </a:r>
            <a:r>
              <a:rPr lang="en-GB" sz="1200" dirty="0">
                <a:solidFill>
                  <a:srgbClr val="000000"/>
                </a:solidFill>
                <a:latin typeface="Twinkl Cursive Looped"/>
              </a:rPr>
              <a:t> -Class 3; 16% active/ 1 min each child</a:t>
            </a:r>
            <a:endParaRPr lang="en-GB" sz="1200" dirty="0">
              <a:solidFill>
                <a:srgbClr val="000000"/>
              </a:solidFill>
              <a:latin typeface="Twinkl Cursive Looped" panose="02000000000000000000" pitchFamily="2" charset="0"/>
            </a:endParaRPr>
          </a:p>
          <a:p>
            <a:pPr algn="ctr"/>
            <a:r>
              <a:rPr lang="en-GB" sz="1200" b="1" dirty="0">
                <a:solidFill>
                  <a:srgbClr val="000000"/>
                </a:solidFill>
                <a:latin typeface="Twinkl Cursive Looped"/>
              </a:rPr>
              <a:t>3rd</a:t>
            </a:r>
            <a:r>
              <a:rPr lang="en-GB" sz="1200" dirty="0">
                <a:solidFill>
                  <a:srgbClr val="000000"/>
                </a:solidFill>
                <a:latin typeface="Twinkl Cursive Looped"/>
              </a:rPr>
              <a:t> –Class 2 ; 6% active/ 7 min each child</a:t>
            </a:r>
            <a:endParaRPr lang="en-GB" sz="1100" dirty="0">
              <a:solidFill>
                <a:srgbClr val="000000"/>
              </a:solidFill>
              <a:latin typeface="Twinkl Cursive Looped" panose="02000000000000000000" pitchFamily="2" charset="0"/>
            </a:endParaRPr>
          </a:p>
        </p:txBody>
      </p:sp>
      <p:sp>
        <p:nvSpPr>
          <p:cNvPr id="2" name="TextBox 1">
            <a:extLst>
              <a:ext uri="{FF2B5EF4-FFF2-40B4-BE49-F238E27FC236}">
                <a16:creationId xmlns:a16="http://schemas.microsoft.com/office/drawing/2014/main" id="{7515BB76-F540-975D-1C66-7B1EC3691F8C}"/>
              </a:ext>
            </a:extLst>
          </p:cNvPr>
          <p:cNvSpPr txBox="1"/>
          <p:nvPr/>
        </p:nvSpPr>
        <p:spPr>
          <a:xfrm>
            <a:off x="2232074" y="7166952"/>
            <a:ext cx="2139873" cy="692497"/>
          </a:xfrm>
          <a:prstGeom prst="rect">
            <a:avLst/>
          </a:prstGeom>
          <a:noFill/>
          <a:ln w="38100">
            <a:solidFill>
              <a:srgbClr val="FF0000"/>
            </a:solidFill>
          </a:ln>
        </p:spPr>
        <p:txBody>
          <a:bodyPr wrap="square" lIns="91440" tIns="45720" rIns="91440" bIns="45720" rtlCol="0" anchor="t">
            <a:spAutoFit/>
          </a:bodyPr>
          <a:lstStyle/>
          <a:p>
            <a:r>
              <a:rPr lang="en-GB" sz="1300" u="sng" dirty="0">
                <a:latin typeface="Twinkl Cursive Looped" panose="02000000000000000000" pitchFamily="2" charset="0"/>
              </a:rPr>
              <a:t>Birthdays this week</a:t>
            </a:r>
            <a:r>
              <a:rPr lang="en-GB" sz="1300" dirty="0">
                <a:latin typeface="Twinkl Cursive Looped" panose="02000000000000000000" pitchFamily="2" charset="0"/>
              </a:rPr>
              <a:t>: </a:t>
            </a:r>
          </a:p>
          <a:p>
            <a:r>
              <a:rPr lang="en-GB" sz="1300" dirty="0">
                <a:latin typeface="Twinkl Cursive Looped" panose="02000000000000000000" pitchFamily="2" charset="0"/>
              </a:rPr>
              <a:t> Noah K, Jack, </a:t>
            </a:r>
          </a:p>
          <a:p>
            <a:r>
              <a:rPr lang="en-GB" sz="1300" dirty="0">
                <a:latin typeface="Twinkl Cursive Looped" panose="02000000000000000000" pitchFamily="2" charset="0"/>
              </a:rPr>
              <a:t>Sienna and Poppy W</a:t>
            </a:r>
          </a:p>
        </p:txBody>
      </p:sp>
      <p:pic>
        <p:nvPicPr>
          <p:cNvPr id="8" name="Graphic 7" descr="Cake outline">
            <a:extLst>
              <a:ext uri="{FF2B5EF4-FFF2-40B4-BE49-F238E27FC236}">
                <a16:creationId xmlns:a16="http://schemas.microsoft.com/office/drawing/2014/main" id="{061647EA-EA27-965D-64C8-3FE58B20D5CF}"/>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07977" y="7224116"/>
            <a:ext cx="461952" cy="475665"/>
          </a:xfrm>
          <a:prstGeom prst="rect">
            <a:avLst/>
          </a:prstGeom>
        </p:spPr>
      </p:pic>
      <p:pic>
        <p:nvPicPr>
          <p:cNvPr id="7" name="Picture 9">
            <a:extLst>
              <a:ext uri="{FF2B5EF4-FFF2-40B4-BE49-F238E27FC236}">
                <a16:creationId xmlns:a16="http://schemas.microsoft.com/office/drawing/2014/main" id="{582909CE-0D3D-70EC-DE2F-527A8FDC64B9}"/>
              </a:ext>
            </a:extLst>
          </p:cNvPr>
          <p:cNvPicPr>
            <a:picLocks noChangeAspect="1"/>
          </p:cNvPicPr>
          <p:nvPr/>
        </p:nvPicPr>
        <p:blipFill>
          <a:blip r:embed="rId8"/>
          <a:stretch>
            <a:fillRect/>
          </a:stretch>
        </p:blipFill>
        <p:spPr>
          <a:xfrm>
            <a:off x="5150243" y="7489734"/>
            <a:ext cx="962697" cy="188850"/>
          </a:xfrm>
          <a:prstGeom prst="rect">
            <a:avLst/>
          </a:prstGeom>
        </p:spPr>
      </p:pic>
      <p:pic>
        <p:nvPicPr>
          <p:cNvPr id="10" name="Picture 13">
            <a:extLst>
              <a:ext uri="{FF2B5EF4-FFF2-40B4-BE49-F238E27FC236}">
                <a16:creationId xmlns:a16="http://schemas.microsoft.com/office/drawing/2014/main" id="{DF720CB1-989A-C341-23A5-1E8D67AA2B58}"/>
              </a:ext>
            </a:extLst>
          </p:cNvPr>
          <p:cNvPicPr>
            <a:picLocks noChangeAspect="1"/>
          </p:cNvPicPr>
          <p:nvPr/>
        </p:nvPicPr>
        <p:blipFill>
          <a:blip r:embed="rId9"/>
          <a:stretch>
            <a:fillRect/>
          </a:stretch>
        </p:blipFill>
        <p:spPr>
          <a:xfrm>
            <a:off x="5045743" y="6776062"/>
            <a:ext cx="1220232" cy="179967"/>
          </a:xfrm>
          <a:prstGeom prst="rect">
            <a:avLst/>
          </a:prstGeom>
        </p:spPr>
      </p:pic>
      <p:sp>
        <p:nvSpPr>
          <p:cNvPr id="20" name="TextBox 19">
            <a:extLst>
              <a:ext uri="{FF2B5EF4-FFF2-40B4-BE49-F238E27FC236}">
                <a16:creationId xmlns:a16="http://schemas.microsoft.com/office/drawing/2014/main" id="{B0299A8C-A20B-F3F3-B7E8-CDD337777D37}"/>
              </a:ext>
            </a:extLst>
          </p:cNvPr>
          <p:cNvSpPr txBox="1"/>
          <p:nvPr/>
        </p:nvSpPr>
        <p:spPr>
          <a:xfrm>
            <a:off x="24267" y="7699639"/>
            <a:ext cx="2104566" cy="2246769"/>
          </a:xfrm>
          <a:prstGeom prst="rect">
            <a:avLst/>
          </a:prstGeom>
          <a:noFill/>
          <a:ln w="28575">
            <a:solidFill>
              <a:srgbClr val="00B050"/>
            </a:solidFill>
          </a:ln>
        </p:spPr>
        <p:txBody>
          <a:bodyPr wrap="square" lIns="91440" tIns="45720" rIns="91440" bIns="45720" rtlCol="0" anchor="t">
            <a:spAutoFit/>
          </a:bodyPr>
          <a:lstStyle/>
          <a:p>
            <a:pPr algn="ctr"/>
            <a:br>
              <a:rPr lang="en-GB" sz="1400" b="1" u="sng" dirty="0">
                <a:latin typeface="Twinkl Cursive Looped"/>
              </a:rPr>
            </a:br>
            <a:r>
              <a:rPr lang="en-GB" sz="1400" b="1" u="sng" dirty="0">
                <a:solidFill>
                  <a:srgbClr val="0070C0"/>
                </a:solidFill>
                <a:latin typeface="Twinkl Cursive Looped"/>
              </a:rPr>
              <a:t>This week’s Totals</a:t>
            </a:r>
            <a:endParaRPr lang="en-GB" sz="1400" dirty="0">
              <a:solidFill>
                <a:srgbClr val="0070C0"/>
              </a:solidFill>
              <a:cs typeface="Calibri"/>
            </a:endParaRPr>
          </a:p>
          <a:p>
            <a:pPr algn="ctr"/>
            <a:r>
              <a:rPr lang="en-GB" sz="1400" dirty="0">
                <a:latin typeface="Twinkl Cursive Looped"/>
              </a:rPr>
              <a:t>Drake: 60</a:t>
            </a:r>
          </a:p>
          <a:p>
            <a:pPr algn="ctr"/>
            <a:r>
              <a:rPr lang="en-GB" sz="1400" dirty="0">
                <a:latin typeface="Twinkl Cursive Looped"/>
              </a:rPr>
              <a:t>Marlborough: 60</a:t>
            </a:r>
          </a:p>
          <a:p>
            <a:pPr algn="ctr"/>
            <a:r>
              <a:rPr lang="en-GB" sz="1400" dirty="0">
                <a:latin typeface="Twinkl Cursive Looped"/>
              </a:rPr>
              <a:t>Nelson: 60</a:t>
            </a:r>
          </a:p>
          <a:p>
            <a:pPr algn="ctr"/>
            <a:r>
              <a:rPr lang="en-GB" sz="1400" dirty="0">
                <a:latin typeface="Twinkl Cursive Looped"/>
              </a:rPr>
              <a:t>Raleigh: 51</a:t>
            </a:r>
            <a:endParaRPr lang="en-GB" sz="1400" dirty="0">
              <a:solidFill>
                <a:schemeClr val="accent1">
                  <a:lumMod val="75000"/>
                </a:schemeClr>
              </a:solidFill>
              <a:latin typeface="Twinkl Cursive Looped" panose="02000000000000000000" pitchFamily="2" charset="0"/>
            </a:endParaRPr>
          </a:p>
          <a:p>
            <a:pPr algn="ctr"/>
            <a:r>
              <a:rPr lang="en-GB" sz="1400" b="1" u="sng" dirty="0">
                <a:solidFill>
                  <a:srgbClr val="0070C0"/>
                </a:solidFill>
                <a:latin typeface="Twinkl Cursive Looped"/>
              </a:rPr>
              <a:t>House winner of the weeks… </a:t>
            </a:r>
          </a:p>
          <a:p>
            <a:pPr algn="ctr"/>
            <a:r>
              <a:rPr lang="en-GB" sz="1400" b="1" u="sng" dirty="0">
                <a:solidFill>
                  <a:srgbClr val="00B050"/>
                </a:solidFill>
                <a:latin typeface="Twinkl Cursive Looped"/>
              </a:rPr>
              <a:t>Drake, Marlborough and Nelson!</a:t>
            </a:r>
          </a:p>
        </p:txBody>
      </p:sp>
      <p:pic>
        <p:nvPicPr>
          <p:cNvPr id="21" name="Picture 20" descr="ClassDojo logo">
            <a:extLst>
              <a:ext uri="{FF2B5EF4-FFF2-40B4-BE49-F238E27FC236}">
                <a16:creationId xmlns:a16="http://schemas.microsoft.com/office/drawing/2014/main" id="{8F671DC1-C926-51EF-5BA8-5C09D44A37DE}"/>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13434" y="7698813"/>
            <a:ext cx="1260706" cy="321273"/>
          </a:xfrm>
          <a:prstGeom prst="rect">
            <a:avLst/>
          </a:prstGeom>
          <a:noFill/>
          <a:ln>
            <a:noFill/>
          </a:ln>
        </p:spPr>
      </p:pic>
    </p:spTree>
    <p:extLst>
      <p:ext uri="{BB962C8B-B14F-4D97-AF65-F5344CB8AC3E}">
        <p14:creationId xmlns:p14="http://schemas.microsoft.com/office/powerpoint/2010/main" val="41214084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0BAC24FA3A1E409B9D72FA2F75F38D" ma:contentTypeVersion="15" ma:contentTypeDescription="Create a new document." ma:contentTypeScope="" ma:versionID="ad1b5ab976bb361538592d5f9f937a52">
  <xsd:schema xmlns:xsd="http://www.w3.org/2001/XMLSchema" xmlns:xs="http://www.w3.org/2001/XMLSchema" xmlns:p="http://schemas.microsoft.com/office/2006/metadata/properties" xmlns:ns2="fad761d0-c5a3-46f0-93fe-cec844cdcb92" xmlns:ns3="3823efee-6fb1-437f-94e1-fb64c5161046" targetNamespace="http://schemas.microsoft.com/office/2006/metadata/properties" ma:root="true" ma:fieldsID="04973cb505efa4b225c6b09bf7c2de7b" ns2:_="" ns3:_="">
    <xsd:import namespace="fad761d0-c5a3-46f0-93fe-cec844cdcb92"/>
    <xsd:import namespace="3823efee-6fb1-437f-94e1-fb64c5161046"/>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2:SharedWithUsers" minOccurs="0"/>
                <xsd:element ref="ns2:SharedWithDetails" minOccurs="0"/>
                <xsd:element ref="ns3:lcf76f155ced4ddcb4097134ff3c332f" minOccurs="0"/>
                <xsd:element ref="ns2:TaxCatchAll" minOccurs="0"/>
                <xsd:element ref="ns3:MediaServiceDateTaken" minOccurs="0"/>
                <xsd:element ref="ns3:MediaServiceOCR"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d761d0-c5a3-46f0-93fe-cec844cdcb9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ecc4578-2376-4fc5-8f6e-a5b48259a03a}" ma:internalName="TaxCatchAll" ma:showField="CatchAllData" ma:web="fad761d0-c5a3-46f0-93fe-cec844cdcb9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823efee-6fb1-437f-94e1-fb64c516104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f55a224-095f-4da9-9687-d73f269d84a9" ma:termSetId="09814cd3-568e-fe90-9814-8d621ff8fb84" ma:anchorId="fba54fb3-c3e1-fe81-a776-ca4b69148c4d" ma:open="true" ma:isKeyword="false">
      <xsd:complexType>
        <xsd:sequence>
          <xsd:element ref="pc:Terms" minOccurs="0" maxOccurs="1"/>
        </xsd:sequence>
      </xsd:complexType>
    </xsd:element>
    <xsd:element name="MediaServiceDateTaken" ma:index="23" nillable="true" ma:displayName="MediaServiceDateTaken" ma:hidden="true" ma:internalName="MediaServiceDateTaken"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SharedWithUsers xmlns="fad761d0-c5a3-46f0-93fe-cec844cdcb92">
      <UserInfo>
        <DisplayName>Jane Ireland</DisplayName>
        <AccountId>18</AccountId>
        <AccountType/>
      </UserInfo>
      <UserInfo>
        <DisplayName>Gail Duxbury</DisplayName>
        <AccountId>19</AccountId>
        <AccountType/>
      </UserInfo>
    </SharedWithUsers>
    <TaxCatchAll xmlns="fad761d0-c5a3-46f0-93fe-cec844cdcb92" xsi:nil="true"/>
    <lcf76f155ced4ddcb4097134ff3c332f xmlns="3823efee-6fb1-437f-94e1-fb64c5161046">
      <Terms xmlns="http://schemas.microsoft.com/office/infopath/2007/PartnerControls"/>
    </lcf76f155ced4ddcb4097134ff3c332f>
    <_dlc_DocId xmlns="fad761d0-c5a3-46f0-93fe-cec844cdcb92">W5M633DJPCXM-1531129962-24136</_dlc_DocId>
    <_dlc_DocIdUrl xmlns="fad761d0-c5a3-46f0-93fe-cec844cdcb92">
      <Url>https://tudorgrangeacademiestrust.sharepoint.com/sites/TGA-HPA-ADMIN-SHARE/_layouts/15/DocIdRedir.aspx?ID=W5M633DJPCXM-1531129962-24136</Url>
      <Description>W5M633DJPCXM-1531129962-24136</Description>
    </_dlc_DocIdUrl>
  </documentManagement>
</p:properties>
</file>

<file path=customXml/itemProps1.xml><?xml version="1.0" encoding="utf-8"?>
<ds:datastoreItem xmlns:ds="http://schemas.openxmlformats.org/officeDocument/2006/customXml" ds:itemID="{E8CF7591-3C5D-4B94-866C-8D66D84A8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d761d0-c5a3-46f0-93fe-cec844cdcb92"/>
    <ds:schemaRef ds:uri="3823efee-6fb1-437f-94e1-fb64c51610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7F2ECC6-73AD-48A1-B1EE-2239CC3B331B}">
  <ds:schemaRefs>
    <ds:schemaRef ds:uri="http://schemas.microsoft.com/sharepoint/v3/contenttype/forms"/>
  </ds:schemaRefs>
</ds:datastoreItem>
</file>

<file path=customXml/itemProps3.xml><?xml version="1.0" encoding="utf-8"?>
<ds:datastoreItem xmlns:ds="http://schemas.openxmlformats.org/officeDocument/2006/customXml" ds:itemID="{7617EFB9-3C4F-40CD-92D5-8EBC5717640E}">
  <ds:schemaRefs>
    <ds:schemaRef ds:uri="http://schemas.microsoft.com/sharepoint/events"/>
  </ds:schemaRefs>
</ds:datastoreItem>
</file>

<file path=customXml/itemProps4.xml><?xml version="1.0" encoding="utf-8"?>
<ds:datastoreItem xmlns:ds="http://schemas.openxmlformats.org/officeDocument/2006/customXml" ds:itemID="{0D7414F3-00D3-4B9D-A41F-20E2BEBE9C07}">
  <ds:schemaRefs>
    <ds:schemaRef ds:uri="3823efee-6fb1-437f-94e1-fb64c5161046"/>
    <ds:schemaRef ds:uri="fad761d0-c5a3-46f0-93fe-cec844cdcb9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10664595-1ff2-4d18-94f5-27e5097d93fd}" enabled="0" method="" siteId="{10664595-1ff2-4d18-94f5-27e5097d93fd}" removed="1"/>
</clbl:labelList>
</file>

<file path=docProps/app.xml><?xml version="1.0" encoding="utf-8"?>
<Properties xmlns="http://schemas.openxmlformats.org/officeDocument/2006/extended-properties" xmlns:vt="http://schemas.openxmlformats.org/officeDocument/2006/docPropsVTypes">
  <Template>Office Theme</Template>
  <TotalTime>161</TotalTime>
  <Words>747</Words>
  <Application>Microsoft Office PowerPoint</Application>
  <PresentationFormat>A4 Paper (210x297 mm)</PresentationFormat>
  <Paragraphs>82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Impact</vt:lpstr>
      <vt:lpstr>Twinkl Cursive Looped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Barrett</dc:creator>
  <cp:lastModifiedBy>Jane Ireland</cp:lastModifiedBy>
  <cp:revision>147</cp:revision>
  <cp:lastPrinted>2023-05-05T09:14:49Z</cp:lastPrinted>
  <dcterms:created xsi:type="dcterms:W3CDTF">2021-11-19T10:39:43Z</dcterms:created>
  <dcterms:modified xsi:type="dcterms:W3CDTF">2023-09-29T14:24:42Z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0x010100EA0BAC24FA3A1E409B9D72FA2F75F38D</vt:lpwstr>
  </property>
  <property fmtid="{D5CDD505-2E9C-101B-9397-08002B2CF9AE}" pid="3" name="Order">
    <vt:r8>1158400</vt:r8>
  </property>
  <property fmtid="{D5CDD505-2E9C-101B-9397-08002B2CF9AE}" pid="4" name="_dlc_DocIdItemGuid">
    <vt:lpwstr>d8d3e8e8-dce2-4cf4-a32c-a7c5551704af</vt:lpwstr>
  </property>
  <property fmtid="{D5CDD505-2E9C-101B-9397-08002B2CF9AE}" pid="5" name="MediaServiceImageTags">
    <vt:lpwstr/>
  </property>
</Properties>
</file>