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7"/>
  </p:notesMasterIdLst>
  <p:sldIdLst>
    <p:sldId id="256" r:id="rId6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1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 Ireland" userId="af4d08a4-34f8-477f-a6ef-f91cd3580adb" providerId="ADAL" clId="{70C4188A-14A9-46DF-9BDF-96613D863FDE}"/>
    <pc:docChg chg="modSld">
      <pc:chgData name="Jane Ireland" userId="af4d08a4-34f8-477f-a6ef-f91cd3580adb" providerId="ADAL" clId="{70C4188A-14A9-46DF-9BDF-96613D863FDE}" dt="2023-10-16T13:10:08.564" v="43" actId="20577"/>
      <pc:docMkLst>
        <pc:docMk/>
      </pc:docMkLst>
      <pc:sldChg chg="modSp mod">
        <pc:chgData name="Jane Ireland" userId="af4d08a4-34f8-477f-a6ef-f91cd3580adb" providerId="ADAL" clId="{70C4188A-14A9-46DF-9BDF-96613D863FDE}" dt="2023-10-16T13:10:08.564" v="43" actId="20577"/>
        <pc:sldMkLst>
          <pc:docMk/>
          <pc:sldMk cId="4121408476" sldId="256"/>
        </pc:sldMkLst>
        <pc:spChg chg="mod">
          <ac:chgData name="Jane Ireland" userId="af4d08a4-34f8-477f-a6ef-f91cd3580adb" providerId="ADAL" clId="{70C4188A-14A9-46DF-9BDF-96613D863FDE}" dt="2023-10-13T10:33:40.822" v="21" actId="14100"/>
          <ac:spMkLst>
            <pc:docMk/>
            <pc:sldMk cId="4121408476" sldId="256"/>
            <ac:spMk id="2" creationId="{7515BB76-F540-975D-1C66-7B1EC3691F8C}"/>
          </ac:spMkLst>
        </pc:spChg>
        <pc:spChg chg="mod">
          <ac:chgData name="Jane Ireland" userId="af4d08a4-34f8-477f-a6ef-f91cd3580adb" providerId="ADAL" clId="{70C4188A-14A9-46DF-9BDF-96613D863FDE}" dt="2023-10-13T10:33:01.454" v="18" actId="20577"/>
          <ac:spMkLst>
            <pc:docMk/>
            <pc:sldMk cId="4121408476" sldId="256"/>
            <ac:spMk id="6" creationId="{2962819A-C353-4089-B597-C9F994071110}"/>
          </ac:spMkLst>
        </pc:spChg>
        <pc:spChg chg="mod">
          <ac:chgData name="Jane Ireland" userId="af4d08a4-34f8-477f-a6ef-f91cd3580adb" providerId="ADAL" clId="{70C4188A-14A9-46DF-9BDF-96613D863FDE}" dt="2023-10-16T13:10:08.564" v="43" actId="20577"/>
          <ac:spMkLst>
            <pc:docMk/>
            <pc:sldMk cId="4121408476" sldId="256"/>
            <ac:spMk id="13" creationId="{E8001796-FA70-4379-B89F-94BAFB4E50CC}"/>
          </ac:spMkLst>
        </pc:spChg>
        <pc:spChg chg="mod">
          <ac:chgData name="Jane Ireland" userId="af4d08a4-34f8-477f-a6ef-f91cd3580adb" providerId="ADAL" clId="{70C4188A-14A9-46DF-9BDF-96613D863FDE}" dt="2023-10-13T10:32:22.996" v="13" actId="20577"/>
          <ac:spMkLst>
            <pc:docMk/>
            <pc:sldMk cId="4121408476" sldId="256"/>
            <ac:spMk id="20" creationId="{B0299A8C-A20B-F3F3-B7E8-CDD337777D3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DA3BC-6C6A-4E7B-B22B-4BF30FA7C1AD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C74AA-6633-4FC5-982B-B857577C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51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1C74AA-6633-4FC5-982B-B857577C940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479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0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24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64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899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41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63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65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1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330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81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119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9F029-390A-470E-A91D-77EA9D2D1019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FE93C-1D31-4569-AD4F-D7530CA42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2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B63C64-F2A9-4187-9309-30D4F2CEC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617"/>
            <a:ext cx="6858000" cy="1694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314DD6-424C-459A-AD04-0E8E2DDFCF36}"/>
              </a:ext>
            </a:extLst>
          </p:cNvPr>
          <p:cNvSpPr txBox="1"/>
          <p:nvPr/>
        </p:nvSpPr>
        <p:spPr>
          <a:xfrm>
            <a:off x="-115887" y="26617"/>
            <a:ext cx="68580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4800">
                <a:ln w="19050" cap="flat" cmpd="sng" algn="ctr">
                  <a:solidFill>
                    <a:srgbClr val="99CCFF"/>
                  </a:solidFill>
                  <a:prstDash val="solid"/>
                  <a:round/>
                </a:ln>
                <a:solidFill>
                  <a:srgbClr val="0066CC"/>
                </a:solidFill>
                <a:effectLst>
                  <a:outerShdw dist="35941" dir="2700000" algn="ctr">
                    <a:srgbClr val="990000"/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  <a:t>  Haselor</a:t>
            </a:r>
            <a:r>
              <a:rPr lang="en-GB" sz="6000">
                <a:ln w="19050" cap="flat" cmpd="sng" algn="ctr">
                  <a:solidFill>
                    <a:srgbClr val="99CCFF"/>
                  </a:solidFill>
                  <a:prstDash val="solid"/>
                  <a:round/>
                </a:ln>
                <a:solidFill>
                  <a:srgbClr val="0066CC"/>
                </a:solidFill>
                <a:effectLst>
                  <a:outerShdw dist="35941" dir="2700000" algn="ctr">
                    <a:srgbClr val="990000"/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  <a:t>  </a:t>
            </a:r>
            <a:r>
              <a:rPr lang="en-GB" sz="3600">
                <a:ln w="19050" cap="flat" cmpd="sng" algn="ctr">
                  <a:solidFill>
                    <a:srgbClr val="99CCFF"/>
                  </a:solidFill>
                  <a:prstDash val="solid"/>
                  <a:round/>
                </a:ln>
                <a:solidFill>
                  <a:srgbClr val="0066CC"/>
                </a:solidFill>
                <a:effectLst>
                  <a:outerShdw dist="35941" dir="2700000" algn="ctr">
                    <a:srgbClr val="990000"/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  <a:t>to</a:t>
            </a:r>
            <a:r>
              <a:rPr lang="en-GB" sz="6000">
                <a:ln w="19050" cap="flat" cmpd="sng" algn="ctr">
                  <a:solidFill>
                    <a:srgbClr val="99CCFF"/>
                  </a:solidFill>
                  <a:prstDash val="solid"/>
                  <a:round/>
                </a:ln>
                <a:solidFill>
                  <a:srgbClr val="0066CC"/>
                </a:solidFill>
                <a:effectLst>
                  <a:outerShdw dist="35941" dir="2700000" algn="ctr">
                    <a:srgbClr val="990000"/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  <a:t>   </a:t>
            </a:r>
            <a:r>
              <a:rPr lang="en-GB" sz="4800">
                <a:ln w="19050" cap="flat" cmpd="sng" algn="ctr">
                  <a:solidFill>
                    <a:srgbClr val="99CCFF"/>
                  </a:solidFill>
                  <a:prstDash val="solid"/>
                  <a:round/>
                </a:ln>
                <a:solidFill>
                  <a:srgbClr val="0066CC"/>
                </a:solidFill>
                <a:effectLst>
                  <a:outerShdw dist="35941" dir="2700000" algn="ctr">
                    <a:srgbClr val="990000"/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</a:rPr>
              <a:t>Home</a:t>
            </a:r>
            <a:endParaRPr lang="en-GB" sz="4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CCEA57-CD08-45FC-AEF8-23ABFA433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298" y="982881"/>
            <a:ext cx="511261" cy="582256"/>
          </a:xfrm>
          <a:prstGeom prst="rect">
            <a:avLst/>
          </a:prstGeom>
          <a:noFill/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E8001796-FA70-4379-B89F-94BAFB4E5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70" y="1721692"/>
            <a:ext cx="2104566" cy="61084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70" b="1" u="sng" dirty="0">
                <a:solidFill>
                  <a:srgbClr val="FF0000"/>
                </a:solidFill>
                <a:latin typeface="Twinkl Cursive Looped"/>
                <a:cs typeface="Times New Roman"/>
              </a:rPr>
              <a:t>Diary Dates</a:t>
            </a:r>
            <a:endParaRPr lang="en-GB" sz="1070" dirty="0">
              <a:solidFill>
                <a:srgbClr val="FF0000"/>
              </a:solidFill>
              <a:latin typeface="Twinkl Cursive Looped"/>
              <a:cs typeface="Times New Roman"/>
            </a:endParaRPr>
          </a:p>
          <a:p>
            <a:pPr algn="ctr"/>
            <a:r>
              <a:rPr lang="en-US" sz="1070" b="1" dirty="0">
                <a:latin typeface="Twinkl Cursive Looped"/>
                <a:ea typeface="Calibri" panose="020F0502020204030204" pitchFamily="34" charset="0"/>
                <a:cs typeface="Times New Roman"/>
              </a:rPr>
              <a:t>Monday 16</a:t>
            </a:r>
            <a:r>
              <a:rPr lang="en-US" sz="1070" b="1" baseline="30000" dirty="0">
                <a:latin typeface="Twinkl Cursive Looped"/>
                <a:ea typeface="Calibri" panose="020F0502020204030204" pitchFamily="34" charset="0"/>
                <a:cs typeface="Times New Roman"/>
              </a:rPr>
              <a:t>th</a:t>
            </a:r>
            <a:r>
              <a:rPr lang="en-US" sz="1070" b="1" dirty="0">
                <a:latin typeface="Twinkl Cursive Looped"/>
                <a:ea typeface="Calibri" panose="020F0502020204030204" pitchFamily="34" charset="0"/>
                <a:cs typeface="Times New Roman"/>
              </a:rPr>
              <a:t> October </a:t>
            </a:r>
          </a:p>
          <a:p>
            <a:pPr algn="ctr"/>
            <a:r>
              <a:rPr lang="en-US" sz="1070" dirty="0">
                <a:latin typeface="Twinkl Cursive Looped"/>
                <a:ea typeface="Calibri" panose="020F0502020204030204" pitchFamily="34" charset="0"/>
                <a:cs typeface="Times New Roman"/>
              </a:rPr>
              <a:t>National Recycling Week</a:t>
            </a:r>
          </a:p>
          <a:p>
            <a:pPr algn="ctr"/>
            <a:r>
              <a:rPr lang="en-US" sz="1070" dirty="0">
                <a:latin typeface="Twinkl Cursive Looped"/>
                <a:ea typeface="Calibri" panose="020F0502020204030204" pitchFamily="34" charset="0"/>
                <a:cs typeface="Times New Roman"/>
              </a:rPr>
              <a:t>Class 4 Peer Mediation </a:t>
            </a:r>
          </a:p>
          <a:p>
            <a:pPr algn="ctr"/>
            <a:r>
              <a:rPr lang="en-US" sz="1070" dirty="0">
                <a:latin typeface="Twinkl Cursive Looped"/>
                <a:ea typeface="Calibri" panose="020F0502020204030204" pitchFamily="34" charset="0"/>
                <a:cs typeface="Times New Roman"/>
              </a:rPr>
              <a:t>training –all day.</a:t>
            </a:r>
          </a:p>
          <a:p>
            <a:pPr algn="ctr"/>
            <a:r>
              <a:rPr lang="en-US" sz="1070" b="1" dirty="0">
                <a:latin typeface="Twinkl Cursive Looped"/>
                <a:ea typeface="Calibri" panose="020F0502020204030204" pitchFamily="34" charset="0"/>
                <a:cs typeface="Times New Roman"/>
              </a:rPr>
              <a:t>Tuesday 17</a:t>
            </a:r>
            <a:r>
              <a:rPr lang="en-US" sz="1070" b="1" baseline="30000" dirty="0">
                <a:latin typeface="Twinkl Cursive Looped"/>
                <a:ea typeface="Calibri" panose="020F0502020204030204" pitchFamily="34" charset="0"/>
                <a:cs typeface="Times New Roman"/>
              </a:rPr>
              <a:t>th</a:t>
            </a:r>
            <a:r>
              <a:rPr lang="en-US" sz="1070" b="1" dirty="0">
                <a:latin typeface="Twinkl Cursive Looped"/>
                <a:ea typeface="Calibri" panose="020F0502020204030204" pitchFamily="34" charset="0"/>
                <a:cs typeface="Times New Roman"/>
              </a:rPr>
              <a:t> October</a:t>
            </a:r>
          </a:p>
          <a:p>
            <a:pPr algn="ctr"/>
            <a:r>
              <a:rPr lang="en-US" sz="1070" dirty="0">
                <a:latin typeface="Twinkl Cursive Looped"/>
                <a:ea typeface="Calibri" panose="020F0502020204030204" pitchFamily="34" charset="0"/>
                <a:cs typeface="Times New Roman"/>
              </a:rPr>
              <a:t>Class 1 Forest School pm</a:t>
            </a:r>
          </a:p>
          <a:p>
            <a:pPr algn="ctr"/>
            <a:r>
              <a:rPr lang="en-US" sz="1070" dirty="0">
                <a:latin typeface="Twinkl Cursive Looped"/>
                <a:ea typeface="Calibri" panose="020F0502020204030204" pitchFamily="34" charset="0"/>
                <a:cs typeface="Times New Roman"/>
              </a:rPr>
              <a:t>Class 3 Swimming pm</a:t>
            </a:r>
          </a:p>
          <a:p>
            <a:pPr algn="ctr"/>
            <a:r>
              <a:rPr lang="en-US" sz="1070" dirty="0" err="1">
                <a:latin typeface="Twinkl Cursive Looped"/>
                <a:ea typeface="Calibri" panose="020F0502020204030204" pitchFamily="34" charset="0"/>
                <a:cs typeface="Times New Roman"/>
              </a:rPr>
              <a:t>Yr</a:t>
            </a:r>
            <a:r>
              <a:rPr lang="en-US" sz="1070" dirty="0">
                <a:latin typeface="Twinkl Cursive Looped"/>
                <a:ea typeface="Calibri" panose="020F0502020204030204" pitchFamily="34" charset="0"/>
                <a:cs typeface="Times New Roman"/>
              </a:rPr>
              <a:t> 3,4,5,6 Girls Football Tournament at Stratford Town Football Club 4.00-5.30pm</a:t>
            </a:r>
          </a:p>
          <a:p>
            <a:pPr algn="ctr"/>
            <a:r>
              <a:rPr lang="en-US" sz="1070" b="1" dirty="0">
                <a:latin typeface="Twinkl Cursive Looped"/>
                <a:ea typeface="Calibri" panose="020F0502020204030204" pitchFamily="34" charset="0"/>
                <a:cs typeface="Times New Roman"/>
              </a:rPr>
              <a:t>Wednesday 18</a:t>
            </a:r>
            <a:r>
              <a:rPr lang="en-US" sz="1070" b="1" baseline="30000" dirty="0">
                <a:latin typeface="Twinkl Cursive Looped"/>
                <a:ea typeface="Calibri" panose="020F0502020204030204" pitchFamily="34" charset="0"/>
                <a:cs typeface="Times New Roman"/>
              </a:rPr>
              <a:t>th</a:t>
            </a:r>
            <a:r>
              <a:rPr lang="en-US" sz="1070" b="1" dirty="0">
                <a:latin typeface="Twinkl Cursive Looped"/>
                <a:ea typeface="Calibri" panose="020F0502020204030204" pitchFamily="34" charset="0"/>
                <a:cs typeface="Times New Roman"/>
              </a:rPr>
              <a:t> October</a:t>
            </a:r>
          </a:p>
          <a:p>
            <a:pPr algn="ctr"/>
            <a:r>
              <a:rPr lang="en-US" sz="1070" dirty="0">
                <a:latin typeface="Twinkl Cursive Looped"/>
                <a:ea typeface="Calibri" panose="020F0502020204030204" pitchFamily="34" charset="0"/>
                <a:cs typeface="Times New Roman"/>
              </a:rPr>
              <a:t>Class 4 Cake bake sale.</a:t>
            </a:r>
          </a:p>
          <a:p>
            <a:pPr algn="ctr"/>
            <a:r>
              <a:rPr lang="en-US" sz="1070" dirty="0">
                <a:latin typeface="Twinkl Cursive Looped"/>
                <a:ea typeface="Calibri" panose="020F0502020204030204" pitchFamily="34" charset="0"/>
                <a:cs typeface="Times New Roman"/>
              </a:rPr>
              <a:t>Children can bring £1 to buy a cake at breaktime.</a:t>
            </a:r>
          </a:p>
          <a:p>
            <a:pPr algn="ctr"/>
            <a:r>
              <a:rPr lang="en-US" sz="1070" b="1" dirty="0">
                <a:latin typeface="Twinkl Cursive Looped"/>
                <a:ea typeface="Calibri" panose="020F0502020204030204" pitchFamily="34" charset="0"/>
                <a:cs typeface="Times New Roman"/>
              </a:rPr>
              <a:t>Tuesday 24</a:t>
            </a:r>
            <a:r>
              <a:rPr lang="en-US" sz="1070" b="1" baseline="30000" dirty="0">
                <a:latin typeface="Twinkl Cursive Looped"/>
                <a:ea typeface="Calibri" panose="020F0502020204030204" pitchFamily="34" charset="0"/>
                <a:cs typeface="Times New Roman"/>
              </a:rPr>
              <a:t>th</a:t>
            </a:r>
            <a:r>
              <a:rPr lang="en-US" sz="1070" b="1" dirty="0">
                <a:latin typeface="Twinkl Cursive Looped"/>
                <a:ea typeface="Calibri" panose="020F0502020204030204" pitchFamily="34" charset="0"/>
                <a:cs typeface="Times New Roman"/>
              </a:rPr>
              <a:t> October </a:t>
            </a:r>
          </a:p>
          <a:p>
            <a:pPr algn="ctr"/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Class 1 Forest School pm</a:t>
            </a:r>
          </a:p>
          <a:p>
            <a:pPr algn="ctr"/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Class 3 Swimming pm</a:t>
            </a:r>
          </a:p>
          <a:p>
            <a:pPr algn="ctr"/>
            <a:r>
              <a:rPr lang="en-GB" sz="1070" b="1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Wednesday 25</a:t>
            </a:r>
            <a:r>
              <a:rPr lang="en-GB" sz="1070" b="1" baseline="3000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070" b="1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October</a:t>
            </a:r>
          </a:p>
          <a:p>
            <a:pPr algn="ctr"/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Harvest Assembly at 2.30pm</a:t>
            </a:r>
          </a:p>
          <a:p>
            <a:pPr algn="ctr"/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Please bring in donations to support the Stratford Foodbank. Parents are welcome to attend.</a:t>
            </a:r>
          </a:p>
          <a:p>
            <a:pPr algn="ctr"/>
            <a:r>
              <a:rPr lang="en-GB" sz="1070" b="1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Friday 27</a:t>
            </a:r>
            <a:r>
              <a:rPr lang="en-GB" sz="1070" b="1" baseline="3000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070" b="1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October </a:t>
            </a:r>
          </a:p>
          <a:p>
            <a:pPr algn="ctr"/>
            <a:r>
              <a:rPr lang="en-GB" sz="1070" dirty="0">
                <a:solidFill>
                  <a:srgbClr val="FF0000"/>
                </a:solidFill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Celebration Assembly 9.00am </a:t>
            </a:r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due to Halloween set up in the afternoon.</a:t>
            </a:r>
          </a:p>
          <a:p>
            <a:pPr algn="ctr"/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HALLOWEEN Disco in the hall.</a:t>
            </a:r>
          </a:p>
          <a:p>
            <a:pPr algn="ctr"/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5.30-7pm Everyone Welcome.</a:t>
            </a:r>
          </a:p>
          <a:p>
            <a:pPr algn="ctr"/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Break Up for HALF TERM</a:t>
            </a:r>
          </a:p>
          <a:p>
            <a:pPr algn="ctr"/>
            <a:r>
              <a:rPr lang="en-GB" sz="1070" b="1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Monday 6</a:t>
            </a:r>
            <a:r>
              <a:rPr lang="en-GB" sz="1070" b="1" baseline="3000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070" b="1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November</a:t>
            </a:r>
          </a:p>
          <a:p>
            <a:pPr algn="ctr"/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Children return to school.</a:t>
            </a:r>
          </a:p>
          <a:p>
            <a:pPr algn="ctr"/>
            <a:r>
              <a:rPr lang="en-GB" sz="1070" b="1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Thursday 9</a:t>
            </a:r>
            <a:r>
              <a:rPr lang="en-GB" sz="1070" b="1" baseline="3000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1070" b="1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70" b="1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November</a:t>
            </a:r>
          </a:p>
          <a:p>
            <a:pPr algn="ctr"/>
            <a:r>
              <a:rPr lang="en-GB" sz="1070" dirty="0" err="1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Yr</a:t>
            </a:r>
            <a:r>
              <a:rPr lang="en-GB" sz="1070" dirty="0"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6 Parents SATS information evening 5.30-6.00pm</a:t>
            </a:r>
          </a:p>
          <a:p>
            <a:pPr algn="ctr"/>
            <a:endParaRPr lang="en-GB" sz="1250" b="1" dirty="0">
              <a:latin typeface="Twinkl Cursive Loope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020" dirty="0">
              <a:latin typeface="Twinkl Cursive Loope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100" dirty="0">
              <a:latin typeface="Twinkl Cursive Loope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100" dirty="0">
              <a:latin typeface="Twinkl Cursive Loope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100" dirty="0">
              <a:latin typeface="Twinkl Cursive Loope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100" dirty="0">
              <a:latin typeface="Twinkl Cursive Loope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100" dirty="0">
              <a:latin typeface="Twinkl Cursive Loope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100" dirty="0">
              <a:latin typeface="Twinkl Cursive Looped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F00FBB-3A2B-4341-8733-E0AB3ACD5B5A}"/>
              </a:ext>
            </a:extLst>
          </p:cNvPr>
          <p:cNvSpPr txBox="1"/>
          <p:nvPr/>
        </p:nvSpPr>
        <p:spPr>
          <a:xfrm>
            <a:off x="625297" y="1328218"/>
            <a:ext cx="198755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/>
              <a:t>Volume  3 -  Issue 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35B018-B32A-45BA-B4C7-2CB7D5E4C20B}"/>
              </a:ext>
            </a:extLst>
          </p:cNvPr>
          <p:cNvSpPr txBox="1"/>
          <p:nvPr/>
        </p:nvSpPr>
        <p:spPr>
          <a:xfrm>
            <a:off x="4176016" y="1274998"/>
            <a:ext cx="235106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/>
              <a:t>Friday 13</a:t>
            </a:r>
            <a:r>
              <a:rPr lang="en-GB" sz="1400" b="1" baseline="30000" dirty="0"/>
              <a:t>th</a:t>
            </a:r>
            <a:r>
              <a:rPr lang="en-GB" sz="1400" b="1" dirty="0"/>
              <a:t> October 2023</a:t>
            </a:r>
          </a:p>
        </p:txBody>
      </p:sp>
      <p:pic>
        <p:nvPicPr>
          <p:cNvPr id="25" name="Picture 24" descr="Mathletics | Product Reviews | EdSurge">
            <a:extLst>
              <a:ext uri="{FF2B5EF4-FFF2-40B4-BE49-F238E27FC236}">
                <a16:creationId xmlns:a16="http://schemas.microsoft.com/office/drawing/2014/main" id="{D4BE293B-F06E-4032-9075-9AD868D69E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76" b="22060"/>
          <a:stretch>
            <a:fillRect/>
          </a:stretch>
        </p:blipFill>
        <p:spPr bwMode="auto">
          <a:xfrm>
            <a:off x="2606035" y="7877771"/>
            <a:ext cx="1201942" cy="36975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E8CA57B-0460-4296-9D1B-3BD75CD4B17C}"/>
              </a:ext>
            </a:extLst>
          </p:cNvPr>
          <p:cNvSpPr txBox="1"/>
          <p:nvPr/>
        </p:nvSpPr>
        <p:spPr>
          <a:xfrm>
            <a:off x="2171697" y="7924877"/>
            <a:ext cx="2260628" cy="195438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br>
              <a:rPr lang="en-GB" dirty="0"/>
            </a:br>
            <a:r>
              <a:rPr lang="en-GB" sz="1300" b="1" u="sng" dirty="0">
                <a:solidFill>
                  <a:schemeClr val="accent1">
                    <a:lumMod val="75000"/>
                  </a:schemeClr>
                </a:solidFill>
                <a:latin typeface="Twinkl Cursive Looped" panose="02000000000000000000" pitchFamily="2" charset="0"/>
              </a:rPr>
              <a:t>Class Result</a:t>
            </a:r>
          </a:p>
          <a:p>
            <a:pPr algn="ctr"/>
            <a:r>
              <a:rPr lang="en-GB" sz="1300" dirty="0">
                <a:latin typeface="Twinkl Cursive Looped"/>
              </a:rPr>
              <a:t>1</a:t>
            </a:r>
            <a:r>
              <a:rPr lang="en-GB" sz="1300" baseline="30000" dirty="0">
                <a:latin typeface="Twinkl Cursive Looped"/>
              </a:rPr>
              <a:t>st </a:t>
            </a:r>
            <a:r>
              <a:rPr lang="en-GB" sz="1300" dirty="0">
                <a:latin typeface="Twinkl Cursive Looped"/>
              </a:rPr>
              <a:t>: Class 2 10,080 points</a:t>
            </a:r>
          </a:p>
          <a:p>
            <a:pPr algn="ctr"/>
            <a:r>
              <a:rPr lang="en-GB" sz="1300" dirty="0">
                <a:latin typeface="Twinkl Cursive Looped"/>
              </a:rPr>
              <a:t>2</a:t>
            </a:r>
            <a:r>
              <a:rPr lang="en-GB" sz="1300" baseline="30000" dirty="0">
                <a:latin typeface="Twinkl Cursive Looped"/>
              </a:rPr>
              <a:t>nd </a:t>
            </a:r>
            <a:r>
              <a:rPr lang="en-GB" sz="1300" dirty="0">
                <a:latin typeface="Twinkl Cursive Looped"/>
              </a:rPr>
              <a:t>: Class 3 4040 points</a:t>
            </a:r>
          </a:p>
          <a:p>
            <a:pPr algn="ctr"/>
            <a:r>
              <a:rPr lang="en-GB" sz="1300" dirty="0">
                <a:latin typeface="Twinkl Cursive Looped"/>
              </a:rPr>
              <a:t>3rd : Class 4  2684 points</a:t>
            </a:r>
          </a:p>
          <a:p>
            <a:pPr algn="ctr"/>
            <a:r>
              <a:rPr lang="en-GB" sz="1300" b="1" u="sng" dirty="0">
                <a:solidFill>
                  <a:schemeClr val="accent1">
                    <a:lumMod val="75000"/>
                  </a:schemeClr>
                </a:solidFill>
                <a:latin typeface="Twinkl Cursive Looped"/>
              </a:rPr>
              <a:t>Mathletes Of The Week</a:t>
            </a:r>
            <a:endParaRPr lang="en-GB" sz="1300" dirty="0">
              <a:solidFill>
                <a:schemeClr val="accent1">
                  <a:lumMod val="75000"/>
                </a:schemeClr>
              </a:solidFill>
              <a:latin typeface="Calibri" panose="020F0502020204030204"/>
              <a:cs typeface="Calibri"/>
            </a:endParaRPr>
          </a:p>
          <a:p>
            <a:pPr algn="ctr"/>
            <a:r>
              <a:rPr lang="en-GB" sz="1300" dirty="0">
                <a:solidFill>
                  <a:srgbClr val="000000"/>
                </a:solidFill>
                <a:latin typeface="Twinkl Cursive Looped"/>
              </a:rPr>
              <a:t>Class</a:t>
            </a:r>
            <a:r>
              <a:rPr lang="en-GB" sz="1300" dirty="0">
                <a:latin typeface="Twinkl Cursive Looped"/>
              </a:rPr>
              <a:t> 2 : </a:t>
            </a:r>
            <a:r>
              <a:rPr lang="en-GB" sz="1300" dirty="0" err="1">
                <a:latin typeface="Twinkl Cursive Looped"/>
              </a:rPr>
              <a:t>Prys</a:t>
            </a:r>
            <a:r>
              <a:rPr lang="en-GB" sz="1300" dirty="0">
                <a:latin typeface="Twinkl Cursive Looped"/>
              </a:rPr>
              <a:t> 4370 pts </a:t>
            </a:r>
            <a:endParaRPr lang="en-GB" sz="1300" dirty="0">
              <a:cs typeface="Calibri"/>
            </a:endParaRPr>
          </a:p>
          <a:p>
            <a:pPr algn="ctr"/>
            <a:r>
              <a:rPr lang="en-GB" sz="1200" dirty="0">
                <a:latin typeface="Twinkl Cursive Looped"/>
              </a:rPr>
              <a:t>Class 3 : </a:t>
            </a:r>
            <a:r>
              <a:rPr lang="en-GB" sz="1300" dirty="0">
                <a:latin typeface="Twinkl Cursive Looped"/>
              </a:rPr>
              <a:t>Elliw 2640 </a:t>
            </a:r>
            <a:r>
              <a:rPr lang="en-GB" sz="1200" dirty="0">
                <a:latin typeface="Twinkl Cursive Looped"/>
              </a:rPr>
              <a:t>pts</a:t>
            </a:r>
          </a:p>
          <a:p>
            <a:pPr algn="ctr"/>
            <a:r>
              <a:rPr lang="en-GB" sz="1300" dirty="0">
                <a:latin typeface="Twinkl Cursive Looped"/>
              </a:rPr>
              <a:t>Class 4: Anabelle 1243 pts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62819A-C353-4089-B597-C9F994071110}"/>
              </a:ext>
            </a:extLst>
          </p:cNvPr>
          <p:cNvSpPr/>
          <p:nvPr/>
        </p:nvSpPr>
        <p:spPr>
          <a:xfrm>
            <a:off x="2154296" y="1725199"/>
            <a:ext cx="4735964" cy="58631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500" b="1" u="sng" cap="none" spc="0" dirty="0">
                <a:ln/>
                <a:solidFill>
                  <a:srgbClr val="FF0000"/>
                </a:solidFill>
                <a:effectLst/>
              </a:rPr>
              <a:t>Weekly update.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Dear Parents/Carers,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A huge well done to the six boys who took part in the local consortia </a:t>
            </a:r>
            <a:r>
              <a:rPr lang="en-US" sz="1000" b="1" dirty="0">
                <a:ln/>
                <a:latin typeface="Twinkl Cursive Looped"/>
                <a:cs typeface="Calibri"/>
              </a:rPr>
              <a:t>schools boys football tournament</a:t>
            </a:r>
            <a:r>
              <a:rPr lang="en-US" sz="1000" dirty="0">
                <a:ln/>
                <a:latin typeface="Twinkl Cursive Looped"/>
                <a:cs typeface="Calibri"/>
              </a:rPr>
              <a:t> this week at </a:t>
            </a:r>
            <a:r>
              <a:rPr lang="en-US" sz="1000" dirty="0" err="1">
                <a:ln/>
                <a:latin typeface="Twinkl Cursive Looped"/>
                <a:cs typeface="Calibri"/>
              </a:rPr>
              <a:t>Studley</a:t>
            </a:r>
            <a:r>
              <a:rPr lang="en-US" sz="1000" dirty="0">
                <a:ln/>
                <a:latin typeface="Twinkl Cursive Looped"/>
                <a:cs typeface="Calibri"/>
              </a:rPr>
              <a:t> St. Mary’s. They played their hearts out and only conceded 1 goal and finally lost only to penalties. They should all be really proud of themselves –thank you parents for supporting this event.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On Thursday 17</a:t>
            </a:r>
            <a:r>
              <a:rPr lang="en-US" sz="1000" baseline="30000" dirty="0">
                <a:ln/>
                <a:latin typeface="Twinkl Cursive Looped"/>
                <a:cs typeface="Calibri"/>
              </a:rPr>
              <a:t>th</a:t>
            </a:r>
            <a:r>
              <a:rPr lang="en-US" sz="1000" dirty="0">
                <a:ln/>
                <a:latin typeface="Twinkl Cursive Looped"/>
                <a:cs typeface="Calibri"/>
              </a:rPr>
              <a:t> October, the </a:t>
            </a:r>
            <a:r>
              <a:rPr lang="en-US" sz="1000" b="1" dirty="0">
                <a:ln/>
                <a:latin typeface="Twinkl Cursive Looped"/>
                <a:cs typeface="Calibri"/>
              </a:rPr>
              <a:t>girls in Years 3,4,5 and 6 </a:t>
            </a:r>
            <a:r>
              <a:rPr lang="en-US" sz="1000" dirty="0">
                <a:ln/>
                <a:latin typeface="Twinkl Cursive Looped"/>
                <a:cs typeface="Calibri"/>
              </a:rPr>
              <a:t>are invited to play in the tournament at Stratford Town Football Club 4.00-5.30pm –we need to know at the latest by the end of Monday 16</a:t>
            </a:r>
            <a:r>
              <a:rPr lang="en-US" sz="1000" baseline="30000" dirty="0">
                <a:ln/>
                <a:latin typeface="Twinkl Cursive Looped"/>
                <a:cs typeface="Calibri"/>
              </a:rPr>
              <a:t>th</a:t>
            </a:r>
            <a:r>
              <a:rPr lang="en-US" sz="1000" dirty="0">
                <a:ln/>
                <a:latin typeface="Twinkl Cursive Looped"/>
                <a:cs typeface="Calibri"/>
              </a:rPr>
              <a:t> October if your child would like to play. </a:t>
            </a:r>
          </a:p>
          <a:p>
            <a:r>
              <a:rPr lang="en-US" sz="1000" b="1" dirty="0">
                <a:ln/>
                <a:latin typeface="Twinkl Cursive Looped"/>
                <a:cs typeface="Calibri"/>
              </a:rPr>
              <a:t>Parent/Teacher meetings </a:t>
            </a:r>
            <a:r>
              <a:rPr lang="en-US" sz="1000" dirty="0">
                <a:ln/>
                <a:latin typeface="Twinkl Cursive Looped"/>
                <a:cs typeface="Calibri"/>
              </a:rPr>
              <a:t>have taken place this week – thank you to all parents and carers for attending. If you missed the bookings, you can contact your child’s teacher via the office to arrange an appointment. 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A letter was sent home yesterday about the </a:t>
            </a:r>
            <a:r>
              <a:rPr lang="en-US" sz="1000" b="1" dirty="0">
                <a:ln/>
                <a:latin typeface="Twinkl Cursive Looped"/>
                <a:cs typeface="Calibri"/>
              </a:rPr>
              <a:t>Eco Committee </a:t>
            </a:r>
            <a:r>
              <a:rPr lang="en-US" sz="1000" dirty="0">
                <a:ln/>
                <a:latin typeface="Twinkl Cursive Looped"/>
                <a:cs typeface="Calibri"/>
              </a:rPr>
              <a:t>in school. If you have any skills that you feel you can share to support the development of eco-awareness and the environment, please give your details to the office or speak to </a:t>
            </a:r>
            <a:r>
              <a:rPr lang="en-US" sz="1000" dirty="0" err="1">
                <a:ln/>
                <a:latin typeface="Twinkl Cursive Looped"/>
                <a:cs typeface="Calibri"/>
              </a:rPr>
              <a:t>Mrs</a:t>
            </a:r>
            <a:r>
              <a:rPr lang="en-US" sz="1000" dirty="0">
                <a:ln/>
                <a:latin typeface="Twinkl Cursive Looped"/>
                <a:cs typeface="Calibri"/>
              </a:rPr>
              <a:t> Hovell.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On Wednesday next week </a:t>
            </a:r>
            <a:r>
              <a:rPr lang="en-US" sz="1000" b="1" dirty="0">
                <a:ln/>
                <a:latin typeface="Twinkl Cursive Looped"/>
                <a:cs typeface="Calibri"/>
              </a:rPr>
              <a:t>Class 4 will have their cake bake sale day</a:t>
            </a:r>
            <a:r>
              <a:rPr lang="en-US" sz="1000" dirty="0">
                <a:ln/>
                <a:latin typeface="Twinkl Cursive Looped"/>
                <a:cs typeface="Calibri"/>
              </a:rPr>
              <a:t>. Each class will have their turn to host a sale over the year and the proceeds will go towards buying small items to top up wet play boxes and food for the guinea pigs. A letter has gone out today to outline how it works with the dates for each class sale day over the year. Children are allowed to bring in £1.00 maximum to buy a cake at breaktime on these days. Donations of cakes to support this can be dropped off into school first thing in the morning – please list ingredients with all home baked produce. Thank you as always for your support of these events.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There are a number of children in the morning who are running around the back of the </a:t>
            </a:r>
            <a:r>
              <a:rPr lang="en-US" sz="1000" b="1" dirty="0">
                <a:ln/>
                <a:latin typeface="Twinkl Cursive Looped"/>
                <a:cs typeface="Calibri"/>
              </a:rPr>
              <a:t>parked cars on the carpark </a:t>
            </a:r>
            <a:r>
              <a:rPr lang="en-US" sz="1000" dirty="0">
                <a:ln/>
                <a:latin typeface="Twinkl Cursive Looped"/>
                <a:cs typeface="Calibri"/>
              </a:rPr>
              <a:t>– please can this be avoided to ensure that cars are not scratched or marked.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The Friends of Haselor are hosting the </a:t>
            </a:r>
            <a:r>
              <a:rPr lang="en-US" sz="1000" b="1" dirty="0">
                <a:ln/>
                <a:latin typeface="Twinkl Cursive Looped"/>
                <a:cs typeface="Calibri"/>
              </a:rPr>
              <a:t>Halloween Disco </a:t>
            </a:r>
            <a:r>
              <a:rPr lang="en-US" sz="1000" dirty="0">
                <a:ln/>
                <a:latin typeface="Twinkl Cursive Looped"/>
                <a:cs typeface="Calibri"/>
              </a:rPr>
              <a:t>after school on Friday 27</a:t>
            </a:r>
            <a:r>
              <a:rPr lang="en-US" sz="1000" baseline="30000" dirty="0">
                <a:ln/>
                <a:latin typeface="Twinkl Cursive Looped"/>
                <a:cs typeface="Calibri"/>
              </a:rPr>
              <a:t>th</a:t>
            </a:r>
            <a:r>
              <a:rPr lang="en-US" sz="1000" dirty="0">
                <a:ln/>
                <a:latin typeface="Twinkl Cursive Looped"/>
                <a:cs typeface="Calibri"/>
              </a:rPr>
              <a:t> October from 5.30-7pm. Children can buy tokens at 50p each to pay for stalls, but all refreshments will be cash only. We are hopeful that a new card machine will be available to purchase things on the night. Hot dogs, cakes, biscuits and drinks will be on sale 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throughout the evening. </a:t>
            </a:r>
          </a:p>
          <a:p>
            <a:r>
              <a:rPr lang="en-US" sz="1000" b="1" dirty="0">
                <a:ln/>
                <a:latin typeface="Twinkl Cursive Looped"/>
                <a:cs typeface="Calibri"/>
              </a:rPr>
              <a:t>Children in Class 1 must be </a:t>
            </a:r>
          </a:p>
          <a:p>
            <a:r>
              <a:rPr lang="en-US" sz="1000" b="1" dirty="0">
                <a:ln/>
                <a:latin typeface="Twinkl Cursive Looped"/>
                <a:cs typeface="Calibri"/>
              </a:rPr>
              <a:t>accompanied by an adult.</a:t>
            </a:r>
          </a:p>
          <a:p>
            <a:r>
              <a:rPr lang="en-US" sz="1000" dirty="0">
                <a:ln/>
                <a:latin typeface="Twinkl Cursive Looped"/>
                <a:cs typeface="Calibri"/>
              </a:rPr>
              <a:t>Kind regards,  </a:t>
            </a:r>
            <a:r>
              <a:rPr lang="en-US" sz="1000" dirty="0" err="1">
                <a:ln/>
                <a:latin typeface="Twinkl Cursive Looped"/>
                <a:cs typeface="Calibri"/>
              </a:rPr>
              <a:t>Mrs</a:t>
            </a:r>
            <a:r>
              <a:rPr lang="en-US" sz="1000" dirty="0">
                <a:ln/>
                <a:latin typeface="Twinkl Cursive Looped"/>
                <a:cs typeface="Calibri"/>
              </a:rPr>
              <a:t> Gail Duxbury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FD39C0-9372-7D8D-C491-AD531EC025E7}"/>
              </a:ext>
            </a:extLst>
          </p:cNvPr>
          <p:cNvSpPr txBox="1"/>
          <p:nvPr/>
        </p:nvSpPr>
        <p:spPr>
          <a:xfrm>
            <a:off x="4453719" y="6735901"/>
            <a:ext cx="2404281" cy="31700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91440" tIns="45720" rIns="91440" bIns="45720" rtlCol="0" anchor="ctr" anchorCtr="0">
            <a:spAutoFit/>
          </a:bodyPr>
          <a:lstStyle/>
          <a:p>
            <a:pPr algn="ctr"/>
            <a:endParaRPr lang="en-GB" sz="1200" dirty="0">
              <a:latin typeface="Twinkl Cursive Looped"/>
              <a:ea typeface="+mn-lt"/>
              <a:cs typeface="+mn-lt"/>
            </a:endParaRPr>
          </a:p>
          <a:p>
            <a:pPr algn="ctr"/>
            <a:r>
              <a:rPr lang="en-GB" sz="1100" dirty="0">
                <a:latin typeface="Twinkl Cursive Looped"/>
                <a:ea typeface="+mn-lt"/>
                <a:cs typeface="+mn-lt"/>
              </a:rPr>
              <a:t>Class 1:  NA</a:t>
            </a:r>
          </a:p>
          <a:p>
            <a:pPr algn="ctr"/>
            <a:r>
              <a:rPr lang="en-GB" sz="1100" dirty="0">
                <a:latin typeface="Twinkl Cursive Looped"/>
                <a:ea typeface="+mn-lt"/>
                <a:cs typeface="+mn-lt"/>
              </a:rPr>
              <a:t>Class 2: Sebastian</a:t>
            </a:r>
          </a:p>
          <a:p>
            <a:pPr algn="ctr"/>
            <a:r>
              <a:rPr lang="en-GB" sz="1100" dirty="0">
                <a:latin typeface="Twinkl Cursive Looped"/>
                <a:ea typeface="+mn-lt"/>
                <a:cs typeface="+mn-lt"/>
              </a:rPr>
              <a:t>Class 3 : NA</a:t>
            </a:r>
            <a:endParaRPr lang="en-GB" sz="1100" dirty="0">
              <a:ea typeface="+mn-lt"/>
              <a:cs typeface="+mn-lt"/>
            </a:endParaRPr>
          </a:p>
          <a:p>
            <a:pPr algn="ctr"/>
            <a:endParaRPr lang="en-GB" sz="1100" b="1" dirty="0">
              <a:solidFill>
                <a:srgbClr val="0070C0"/>
              </a:solidFill>
              <a:ea typeface="+mn-lt"/>
              <a:cs typeface="+mn-lt"/>
            </a:endParaRPr>
          </a:p>
          <a:p>
            <a:pPr algn="ctr"/>
            <a:r>
              <a:rPr lang="en-GB" sz="1200" b="1" dirty="0">
                <a:solidFill>
                  <a:srgbClr val="0070C0"/>
                </a:solidFill>
                <a:ea typeface="+mn-lt"/>
                <a:cs typeface="+mn-lt"/>
              </a:rPr>
              <a:t>TT Rockstar Pupils Of The Week </a:t>
            </a:r>
            <a:endParaRPr lang="en-US" sz="1200" b="1" dirty="0">
              <a:solidFill>
                <a:srgbClr val="0070C0"/>
              </a:solidFill>
              <a:ea typeface="+mn-lt"/>
              <a:cs typeface="+mn-lt"/>
            </a:endParaRPr>
          </a:p>
          <a:p>
            <a:pPr algn="ctr"/>
            <a:r>
              <a:rPr lang="en-GB" sz="1200" b="1" dirty="0">
                <a:latin typeface="Twinkl Cursive Looped"/>
                <a:ea typeface="+mn-lt"/>
                <a:cs typeface="+mn-lt"/>
              </a:rPr>
              <a:t>Class 1</a:t>
            </a:r>
            <a:r>
              <a:rPr lang="en-GB" sz="1200" dirty="0">
                <a:latin typeface="Twinkl Cursive Looped"/>
                <a:ea typeface="+mn-lt"/>
                <a:cs typeface="+mn-lt"/>
              </a:rPr>
              <a:t>: NA</a:t>
            </a:r>
            <a:endParaRPr lang="en-GB" sz="1200" dirty="0">
              <a:latin typeface="Twinkl Cursive Looped" panose="02000000000000000000" pitchFamily="2" charset="0"/>
              <a:ea typeface="+mn-lt"/>
              <a:cs typeface="+mn-lt"/>
            </a:endParaRPr>
          </a:p>
          <a:p>
            <a:pPr algn="ctr"/>
            <a:r>
              <a:rPr lang="en-GB" sz="1200" b="1" dirty="0">
                <a:latin typeface="Twinkl Cursive Looped"/>
                <a:ea typeface="+mn-lt"/>
                <a:cs typeface="+mn-lt"/>
              </a:rPr>
              <a:t>Class 2</a:t>
            </a:r>
            <a:r>
              <a:rPr lang="en-GB" sz="1200" dirty="0">
                <a:latin typeface="Twinkl Cursive Looped"/>
                <a:ea typeface="+mn-lt"/>
                <a:cs typeface="+mn-lt"/>
              </a:rPr>
              <a:t>: Santiago</a:t>
            </a:r>
          </a:p>
          <a:p>
            <a:pPr algn="ctr"/>
            <a:r>
              <a:rPr lang="en-GB" sz="1200" b="1" dirty="0">
                <a:latin typeface="Twinkl Cursive Looped"/>
                <a:ea typeface="+mn-lt"/>
                <a:cs typeface="+mn-lt"/>
              </a:rPr>
              <a:t>Class 3</a:t>
            </a:r>
            <a:r>
              <a:rPr lang="en-GB" sz="1200" dirty="0">
                <a:latin typeface="Twinkl Cursive Looped"/>
                <a:ea typeface="+mn-lt"/>
                <a:cs typeface="+mn-lt"/>
              </a:rPr>
              <a:t>: Henry</a:t>
            </a:r>
          </a:p>
          <a:p>
            <a:pPr algn="ctr"/>
            <a:r>
              <a:rPr lang="en-GB" sz="1200" b="1" dirty="0">
                <a:latin typeface="Twinkl Cursive Looped" panose="02000000000000000000" pitchFamily="2" charset="0"/>
                <a:ea typeface="+mn-lt"/>
                <a:cs typeface="+mn-lt"/>
              </a:rPr>
              <a:t>Class 4</a:t>
            </a:r>
            <a:r>
              <a:rPr lang="en-GB" sz="1200" dirty="0">
                <a:latin typeface="Twinkl Cursive Looped" panose="02000000000000000000" pitchFamily="2" charset="0"/>
                <a:ea typeface="+mn-lt"/>
                <a:cs typeface="+mn-lt"/>
              </a:rPr>
              <a:t> : Maddie</a:t>
            </a:r>
          </a:p>
          <a:p>
            <a:pPr algn="ctr"/>
            <a:r>
              <a:rPr lang="en-GB" sz="1200" b="1" dirty="0">
                <a:solidFill>
                  <a:srgbClr val="0070C0"/>
                </a:solidFill>
                <a:latin typeface="Twinkl Cursive Looped"/>
              </a:rPr>
              <a:t>TT Rockstars Class of the Week</a:t>
            </a:r>
            <a:endParaRPr lang="en-GB" sz="1200" b="1" dirty="0">
              <a:solidFill>
                <a:srgbClr val="0070C0"/>
              </a:solidFill>
              <a:latin typeface="Twinkl Cursive Looped" panose="02000000000000000000" pitchFamily="2" charset="0"/>
            </a:endParaRPr>
          </a:p>
          <a:p>
            <a:pPr algn="ctr"/>
            <a:r>
              <a:rPr lang="en-GB" sz="1200" b="1" dirty="0">
                <a:latin typeface="Twinkl Cursive Looped"/>
              </a:rPr>
              <a:t>1st</a:t>
            </a:r>
            <a:r>
              <a:rPr lang="en-GB" sz="1200" dirty="0">
                <a:latin typeface="Twinkl Cursive Looped"/>
              </a:rPr>
              <a:t> –Class 3 32% active/2 min each child</a:t>
            </a:r>
            <a:endParaRPr lang="en-GB" sz="1200" b="1" dirty="0">
              <a:solidFill>
                <a:srgbClr val="0070C0"/>
              </a:solidFill>
              <a:latin typeface="Twinkl Cursive Looped" panose="02000000000000000000" pitchFamily="2" charset="0"/>
            </a:endParaRPr>
          </a:p>
          <a:p>
            <a:pPr algn="ctr"/>
            <a:r>
              <a:rPr lang="en-GB" sz="1200" b="1" dirty="0">
                <a:solidFill>
                  <a:srgbClr val="000000"/>
                </a:solidFill>
                <a:latin typeface="Twinkl Cursive Looped"/>
              </a:rPr>
              <a:t>2nd</a:t>
            </a:r>
            <a:r>
              <a:rPr lang="en-GB" sz="1200" dirty="0">
                <a:solidFill>
                  <a:srgbClr val="000000"/>
                </a:solidFill>
                <a:latin typeface="Twinkl Cursive Looped"/>
              </a:rPr>
              <a:t> -Class 2; 16% active/ 2 min each child</a:t>
            </a:r>
            <a:endParaRPr lang="en-GB" sz="1200" dirty="0">
              <a:solidFill>
                <a:srgbClr val="000000"/>
              </a:solidFill>
              <a:latin typeface="Twinkl Cursive Looped" panose="02000000000000000000" pitchFamily="2" charset="0"/>
            </a:endParaRPr>
          </a:p>
          <a:p>
            <a:pPr algn="ctr"/>
            <a:r>
              <a:rPr lang="en-GB" sz="1200" b="1" dirty="0">
                <a:solidFill>
                  <a:srgbClr val="000000"/>
                </a:solidFill>
                <a:latin typeface="Twinkl Cursive Looped"/>
              </a:rPr>
              <a:t>3rd</a:t>
            </a:r>
            <a:r>
              <a:rPr lang="en-GB" sz="1200" dirty="0">
                <a:solidFill>
                  <a:srgbClr val="000000"/>
                </a:solidFill>
                <a:latin typeface="Twinkl Cursive Looped"/>
              </a:rPr>
              <a:t> –</a:t>
            </a:r>
            <a:r>
              <a:rPr lang="en-GB" sz="1200">
                <a:solidFill>
                  <a:srgbClr val="000000"/>
                </a:solidFill>
                <a:latin typeface="Twinkl Cursive Looped"/>
              </a:rPr>
              <a:t>Class 4 ; 14% </a:t>
            </a:r>
            <a:r>
              <a:rPr lang="en-GB" sz="1200" dirty="0">
                <a:solidFill>
                  <a:srgbClr val="000000"/>
                </a:solidFill>
                <a:latin typeface="Twinkl Cursive Looped"/>
              </a:rPr>
              <a:t>active</a:t>
            </a:r>
            <a:r>
              <a:rPr lang="en-GB" sz="1200">
                <a:solidFill>
                  <a:srgbClr val="000000"/>
                </a:solidFill>
                <a:latin typeface="Twinkl Cursive Looped"/>
              </a:rPr>
              <a:t>/ 1 </a:t>
            </a:r>
            <a:r>
              <a:rPr lang="en-GB" sz="1200" dirty="0">
                <a:solidFill>
                  <a:srgbClr val="000000"/>
                </a:solidFill>
                <a:latin typeface="Twinkl Cursive Looped"/>
              </a:rPr>
              <a:t>min each child</a:t>
            </a:r>
            <a:endParaRPr lang="en-GB" sz="1100" dirty="0">
              <a:solidFill>
                <a:srgbClr val="000000"/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15BB76-F540-975D-1C66-7B1EC3691F8C}"/>
              </a:ext>
            </a:extLst>
          </p:cNvPr>
          <p:cNvSpPr txBox="1"/>
          <p:nvPr/>
        </p:nvSpPr>
        <p:spPr>
          <a:xfrm>
            <a:off x="2186556" y="7489735"/>
            <a:ext cx="2187388" cy="4924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300" u="sng" dirty="0">
                <a:latin typeface="Twinkl Cursive Looped" panose="02000000000000000000" pitchFamily="2" charset="0"/>
              </a:rPr>
              <a:t>Birthdays this week</a:t>
            </a:r>
            <a:r>
              <a:rPr lang="en-GB" sz="1300" dirty="0">
                <a:latin typeface="Twinkl Cursive Looped" panose="02000000000000000000" pitchFamily="2" charset="0"/>
              </a:rPr>
              <a:t>: </a:t>
            </a:r>
          </a:p>
          <a:p>
            <a:r>
              <a:rPr lang="en-GB" sz="1300" dirty="0">
                <a:latin typeface="Twinkl Cursive Looped" panose="02000000000000000000" pitchFamily="2" charset="0"/>
              </a:rPr>
              <a:t> Poppy H</a:t>
            </a:r>
          </a:p>
        </p:txBody>
      </p:sp>
      <p:pic>
        <p:nvPicPr>
          <p:cNvPr id="8" name="Graphic 7" descr="Cake outline">
            <a:extLst>
              <a:ext uri="{FF2B5EF4-FFF2-40B4-BE49-F238E27FC236}">
                <a16:creationId xmlns:a16="http://schemas.microsoft.com/office/drawing/2014/main" id="{061647EA-EA27-965D-64C8-3FE58B20D5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11992" y="7402763"/>
            <a:ext cx="461952" cy="492443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582909CE-0D3D-70EC-DE2F-527A8FDC6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0243" y="7489734"/>
            <a:ext cx="962697" cy="188850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DF720CB1-989A-C341-23A5-1E8D67AA2B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5743" y="6776062"/>
            <a:ext cx="1220232" cy="17996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0299A8C-A20B-F3F3-B7E8-CDD337777D37}"/>
              </a:ext>
            </a:extLst>
          </p:cNvPr>
          <p:cNvSpPr txBox="1"/>
          <p:nvPr/>
        </p:nvSpPr>
        <p:spPr>
          <a:xfrm>
            <a:off x="49730" y="7830160"/>
            <a:ext cx="2104566" cy="203132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br>
              <a:rPr lang="en-GB" sz="1400" b="1" u="sng" dirty="0">
                <a:latin typeface="Twinkl Cursive Looped"/>
              </a:rPr>
            </a:br>
            <a:r>
              <a:rPr lang="en-GB" sz="1400" b="1" u="sng" dirty="0">
                <a:solidFill>
                  <a:srgbClr val="0070C0"/>
                </a:solidFill>
                <a:latin typeface="Twinkl Cursive Looped"/>
              </a:rPr>
              <a:t>This week’s Totals</a:t>
            </a:r>
            <a:endParaRPr lang="en-GB" sz="1400" dirty="0">
              <a:solidFill>
                <a:srgbClr val="0070C0"/>
              </a:solidFill>
              <a:cs typeface="Calibri"/>
            </a:endParaRPr>
          </a:p>
          <a:p>
            <a:pPr algn="ctr"/>
            <a:r>
              <a:rPr lang="en-GB" sz="1400" dirty="0">
                <a:latin typeface="Twinkl Cursive Looped"/>
              </a:rPr>
              <a:t>Drake: 179</a:t>
            </a:r>
          </a:p>
          <a:p>
            <a:pPr algn="ctr"/>
            <a:r>
              <a:rPr lang="en-GB" sz="1400" dirty="0">
                <a:latin typeface="Twinkl Cursive Looped"/>
              </a:rPr>
              <a:t>Marlborough: 176</a:t>
            </a:r>
          </a:p>
          <a:p>
            <a:pPr algn="ctr"/>
            <a:r>
              <a:rPr lang="en-GB" sz="1400" dirty="0">
                <a:latin typeface="Twinkl Cursive Looped"/>
              </a:rPr>
              <a:t>Nelson: 197</a:t>
            </a:r>
          </a:p>
          <a:p>
            <a:pPr algn="ctr"/>
            <a:r>
              <a:rPr lang="en-GB" sz="1400" dirty="0">
                <a:latin typeface="Twinkl Cursive Looped"/>
              </a:rPr>
              <a:t>Raleigh: 231</a:t>
            </a:r>
            <a:endParaRPr lang="en-GB" sz="1400" dirty="0">
              <a:solidFill>
                <a:schemeClr val="accent1">
                  <a:lumMod val="75000"/>
                </a:schemeClr>
              </a:solidFill>
              <a:latin typeface="Twinkl Cursive Looped" panose="02000000000000000000" pitchFamily="2" charset="0"/>
            </a:endParaRPr>
          </a:p>
          <a:p>
            <a:pPr algn="ctr"/>
            <a:r>
              <a:rPr lang="en-GB" sz="1400" b="1" u="sng" dirty="0">
                <a:solidFill>
                  <a:srgbClr val="0070C0"/>
                </a:solidFill>
                <a:latin typeface="Twinkl Cursive Looped"/>
              </a:rPr>
              <a:t>House winner of the weeks… </a:t>
            </a:r>
          </a:p>
          <a:p>
            <a:pPr algn="ctr"/>
            <a:r>
              <a:rPr lang="en-GB" sz="1400" b="1" u="sng" dirty="0">
                <a:solidFill>
                  <a:srgbClr val="00B050"/>
                </a:solidFill>
                <a:latin typeface="Twinkl Cursive Looped"/>
              </a:rPr>
              <a:t>Raleigh</a:t>
            </a:r>
          </a:p>
        </p:txBody>
      </p:sp>
      <p:pic>
        <p:nvPicPr>
          <p:cNvPr id="21" name="Picture 20" descr="ClassDojo logo">
            <a:extLst>
              <a:ext uri="{FF2B5EF4-FFF2-40B4-BE49-F238E27FC236}">
                <a16:creationId xmlns:a16="http://schemas.microsoft.com/office/drawing/2014/main" id="{8F671DC1-C926-51EF-5BA8-5C09D44A37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07" y="7837072"/>
            <a:ext cx="1260706" cy="3212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1408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ad761d0-c5a3-46f0-93fe-cec844cdcb92">
      <UserInfo>
        <DisplayName>Jane Ireland</DisplayName>
        <AccountId>18</AccountId>
        <AccountType/>
      </UserInfo>
      <UserInfo>
        <DisplayName>Gail Duxbury</DisplayName>
        <AccountId>19</AccountId>
        <AccountType/>
      </UserInfo>
    </SharedWithUsers>
    <TaxCatchAll xmlns="fad761d0-c5a3-46f0-93fe-cec844cdcb92" xsi:nil="true"/>
    <lcf76f155ced4ddcb4097134ff3c332f xmlns="3823efee-6fb1-437f-94e1-fb64c5161046">
      <Terms xmlns="http://schemas.microsoft.com/office/infopath/2007/PartnerControls"/>
    </lcf76f155ced4ddcb4097134ff3c332f>
    <_dlc_DocId xmlns="fad761d0-c5a3-46f0-93fe-cec844cdcb92">W5M633DJPCXM-1531129962-24174</_dlc_DocId>
    <_dlc_DocIdUrl xmlns="fad761d0-c5a3-46f0-93fe-cec844cdcb92">
      <Url>https://tudorgrangeacademiestrust.sharepoint.com/sites/TGA-HPA-ADMIN-SHARE/_layouts/15/DocIdRedir.aspx?ID=W5M633DJPCXM-1531129962-24174</Url>
      <Description>W5M633DJPCXM-1531129962-24174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0BAC24FA3A1E409B9D72FA2F75F38D" ma:contentTypeVersion="15" ma:contentTypeDescription="Create a new document." ma:contentTypeScope="" ma:versionID="ad1b5ab976bb361538592d5f9f937a52">
  <xsd:schema xmlns:xsd="http://www.w3.org/2001/XMLSchema" xmlns:xs="http://www.w3.org/2001/XMLSchema" xmlns:p="http://schemas.microsoft.com/office/2006/metadata/properties" xmlns:ns2="fad761d0-c5a3-46f0-93fe-cec844cdcb92" xmlns:ns3="3823efee-6fb1-437f-94e1-fb64c5161046" targetNamespace="http://schemas.microsoft.com/office/2006/metadata/properties" ma:root="true" ma:fieldsID="04973cb505efa4b225c6b09bf7c2de7b" ns2:_="" ns3:_="">
    <xsd:import namespace="fad761d0-c5a3-46f0-93fe-cec844cdcb92"/>
    <xsd:import namespace="3823efee-6fb1-437f-94e1-fb64c516104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761d0-c5a3-46f0-93fe-cec844cdcb9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ecc4578-2376-4fc5-8f6e-a5b48259a03a}" ma:internalName="TaxCatchAll" ma:showField="CatchAllData" ma:web="fad761d0-c5a3-46f0-93fe-cec844cdcb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3efee-6fb1-437f-94e1-fb64c51610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f55a224-095f-4da9-9687-d73f269d8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17EFB9-3C4F-40CD-92D5-8EBC5717640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0D7414F3-00D3-4B9D-A41F-20E2BEBE9C07}">
  <ds:schemaRefs>
    <ds:schemaRef ds:uri="http://schemas.microsoft.com/office/2006/documentManagement/types"/>
    <ds:schemaRef ds:uri="http://purl.org/dc/dcmitype/"/>
    <ds:schemaRef ds:uri="http://purl.org/dc/terms/"/>
    <ds:schemaRef ds:uri="3823efee-6fb1-437f-94e1-fb64c5161046"/>
    <ds:schemaRef ds:uri="fad761d0-c5a3-46f0-93fe-cec844cdcb92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6F8B636-D8FC-4452-9D15-18DCCE1681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761d0-c5a3-46f0-93fe-cec844cdcb92"/>
    <ds:schemaRef ds:uri="3823efee-6fb1-437f-94e1-fb64c51610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7F2ECC6-73AD-48A1-B1EE-2239CC3B331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0664595-1ff2-4d18-94f5-27e5097d93fd}" enabled="0" method="" siteId="{10664595-1ff2-4d18-94f5-27e5097d93f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769</Words>
  <Application>Microsoft Office PowerPoint</Application>
  <PresentationFormat>A4 Paper (210x297 mm)</PresentationFormat>
  <Paragraphs>81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Impact</vt:lpstr>
      <vt:lpstr>Twinkl Cursive Looped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Barrett</dc:creator>
  <cp:lastModifiedBy>Jane Ireland</cp:lastModifiedBy>
  <cp:revision>147</cp:revision>
  <cp:lastPrinted>2023-10-13T10:34:40Z</cp:lastPrinted>
  <dcterms:created xsi:type="dcterms:W3CDTF">2021-11-19T10:39:43Z</dcterms:created>
  <dcterms:modified xsi:type="dcterms:W3CDTF">2023-10-16T13:10:16Z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0x010100EA0BAC24FA3A1E409B9D72FA2F75F38D</vt:lpwstr>
  </property>
  <property fmtid="{D5CDD505-2E9C-101B-9397-08002B2CF9AE}" pid="3" name="Order">
    <vt:r8>1158400</vt:r8>
  </property>
  <property fmtid="{D5CDD505-2E9C-101B-9397-08002B2CF9AE}" pid="4" name="_dlc_DocIdItemGuid">
    <vt:lpwstr>681b36b4-65f8-468b-94ba-5fdc1e9a48f0</vt:lpwstr>
  </property>
  <property fmtid="{D5CDD505-2E9C-101B-9397-08002B2CF9AE}" pid="5" name="MediaServiceImageTags">
    <vt:lpwstr/>
  </property>
</Properties>
</file>